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tags/tag8.xml" ContentType="application/vnd.openxmlformats-officedocument.presentationml.tags+xml"/>
  <Override PartName="/ppt/notesSlides/notesSlide55.xml" ContentType="application/vnd.openxmlformats-officedocument.presentationml.notesSlide+xml"/>
  <Override PartName="/ppt/tags/tag9.xml" ContentType="application/vnd.openxmlformats-officedocument.presentationml.tags+xml"/>
  <Override PartName="/ppt/notesSlides/notesSlide56.xml" ContentType="application/vnd.openxmlformats-officedocument.presentationml.notesSlide+xml"/>
  <Override PartName="/ppt/tags/tag10.xml" ContentType="application/vnd.openxmlformats-officedocument.presentationml.tags+xml"/>
  <Override PartName="/ppt/notesSlides/notesSlide57.xml" ContentType="application/vnd.openxmlformats-officedocument.presentationml.notesSlide+xml"/>
  <Override PartName="/ppt/tags/tag11.xml" ContentType="application/vnd.openxmlformats-officedocument.presentationml.tags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61"/>
  </p:notesMasterIdLst>
  <p:sldIdLst>
    <p:sldId id="256" r:id="rId2"/>
    <p:sldId id="369" r:id="rId3"/>
    <p:sldId id="368" r:id="rId4"/>
    <p:sldId id="372" r:id="rId5"/>
    <p:sldId id="380" r:id="rId6"/>
    <p:sldId id="377" r:id="rId7"/>
    <p:sldId id="381" r:id="rId8"/>
    <p:sldId id="382" r:id="rId9"/>
    <p:sldId id="392" r:id="rId10"/>
    <p:sldId id="374" r:id="rId11"/>
    <p:sldId id="378" r:id="rId12"/>
    <p:sldId id="288" r:id="rId13"/>
    <p:sldId id="290" r:id="rId14"/>
    <p:sldId id="291" r:id="rId15"/>
    <p:sldId id="375" r:id="rId16"/>
    <p:sldId id="294" r:id="rId17"/>
    <p:sldId id="293" r:id="rId18"/>
    <p:sldId id="295" r:id="rId19"/>
    <p:sldId id="376" r:id="rId20"/>
    <p:sldId id="266" r:id="rId21"/>
    <p:sldId id="330" r:id="rId22"/>
    <p:sldId id="391" r:id="rId23"/>
    <p:sldId id="303" r:id="rId24"/>
    <p:sldId id="301" r:id="rId25"/>
    <p:sldId id="384" r:id="rId26"/>
    <p:sldId id="385" r:id="rId27"/>
    <p:sldId id="331" r:id="rId28"/>
    <p:sldId id="333" r:id="rId29"/>
    <p:sldId id="332" r:id="rId30"/>
    <p:sldId id="306" r:id="rId31"/>
    <p:sldId id="308" r:id="rId32"/>
    <p:sldId id="310" r:id="rId33"/>
    <p:sldId id="311" r:id="rId34"/>
    <p:sldId id="313" r:id="rId35"/>
    <p:sldId id="312" r:id="rId36"/>
    <p:sldId id="348" r:id="rId37"/>
    <p:sldId id="352" r:id="rId38"/>
    <p:sldId id="388" r:id="rId39"/>
    <p:sldId id="387" r:id="rId40"/>
    <p:sldId id="389" r:id="rId41"/>
    <p:sldId id="390" r:id="rId42"/>
    <p:sldId id="286" r:id="rId43"/>
    <p:sldId id="353" r:id="rId44"/>
    <p:sldId id="354" r:id="rId45"/>
    <p:sldId id="355" r:id="rId46"/>
    <p:sldId id="356" r:id="rId47"/>
    <p:sldId id="360" r:id="rId48"/>
    <p:sldId id="361" r:id="rId49"/>
    <p:sldId id="362" r:id="rId50"/>
    <p:sldId id="363" r:id="rId51"/>
    <p:sldId id="393" r:id="rId52"/>
    <p:sldId id="364" r:id="rId53"/>
    <p:sldId id="365" r:id="rId54"/>
    <p:sldId id="263" r:id="rId55"/>
    <p:sldId id="278" r:id="rId56"/>
    <p:sldId id="279" r:id="rId57"/>
    <p:sldId id="366" r:id="rId58"/>
    <p:sldId id="350" r:id="rId59"/>
    <p:sldId id="282" r:id="rId60"/>
  </p:sldIdLst>
  <p:sldSz cx="9144000" cy="5143500" type="screen16x9"/>
  <p:notesSz cx="6858000" cy="9144000"/>
  <p:embeddedFontLst>
    <p:embeddedFont>
      <p:font typeface="Helvetica Regular" pitchFamily="2" charset="0"/>
      <p:bold r:id="rId62"/>
      <p:italic r:id="rId63"/>
      <p:boldItalic r:id="rId64"/>
    </p:embeddedFont>
    <p:embeddedFont>
      <p:font typeface="Lato" panose="020F0502020204030203" pitchFamily="34" charset="77"/>
      <p:regular r:id="rId65"/>
      <p:bold r:id="rId66"/>
      <p:italic r:id="rId67"/>
      <p:boldItalic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1400"/>
    <a:srgbClr val="FFD3D2"/>
    <a:srgbClr val="7EA6E1"/>
    <a:srgbClr val="F2F2F2"/>
    <a:srgbClr val="EEEEEE"/>
    <a:srgbClr val="660500"/>
    <a:srgbClr val="D0EF92"/>
    <a:srgbClr val="D2E8FF"/>
    <a:srgbClr val="016600"/>
    <a:srgbClr val="FFD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6"/>
    <p:restoredTop sz="75105"/>
  </p:normalViewPr>
  <p:slideViewPr>
    <p:cSldViewPr snapToGrid="0">
      <p:cViewPr varScale="1">
        <p:scale>
          <a:sx n="122" d="100"/>
          <a:sy n="122" d="100"/>
        </p:scale>
        <p:origin x="1840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b="1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382B3-CFBB-DCAA-79A0-FDB9B8974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1CAE9B-F352-30E2-8A6C-18490F77DC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C80067-A51F-2F5C-7AE9-1D0B59B68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100" b="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69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7B0D0-A256-7C02-3ECE-35AAF2D1A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26D214-9AA6-A99B-5F3C-E9266C18E8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2E1ED-A0FF-84D8-B1B4-B6A20BD471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100" b="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>
          <a:extLst>
            <a:ext uri="{FF2B5EF4-FFF2-40B4-BE49-F238E27FC236}">
              <a16:creationId xmlns:a16="http://schemas.microsoft.com/office/drawing/2014/main" id="{69257DD0-9DCB-7712-6FB0-278DFA453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9ad84d768_1_14:notes">
            <a:extLst>
              <a:ext uri="{FF2B5EF4-FFF2-40B4-BE49-F238E27FC236}">
                <a16:creationId xmlns:a16="http://schemas.microsoft.com/office/drawing/2014/main" id="{1BC38567-7ADC-DBFB-4C45-CDBC568DAF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9ad84d768_1_14:notes">
            <a:extLst>
              <a:ext uri="{FF2B5EF4-FFF2-40B4-BE49-F238E27FC236}">
                <a16:creationId xmlns:a16="http://schemas.microsoft.com/office/drawing/2014/main" id="{8B5F3683-0AE8-3787-806E-E4481A6DFE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86955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>
          <a:extLst>
            <a:ext uri="{FF2B5EF4-FFF2-40B4-BE49-F238E27FC236}">
              <a16:creationId xmlns:a16="http://schemas.microsoft.com/office/drawing/2014/main" id="{F521316A-1B37-446D-E88A-DBEEBD441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9ad84d768_1_14:notes">
            <a:extLst>
              <a:ext uri="{FF2B5EF4-FFF2-40B4-BE49-F238E27FC236}">
                <a16:creationId xmlns:a16="http://schemas.microsoft.com/office/drawing/2014/main" id="{FA640886-EED7-0916-68FD-11C7D3D357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9ad84d768_1_14:notes">
            <a:extLst>
              <a:ext uri="{FF2B5EF4-FFF2-40B4-BE49-F238E27FC236}">
                <a16:creationId xmlns:a16="http://schemas.microsoft.com/office/drawing/2014/main" id="{FB605167-1741-3869-B87B-A99D1EE246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220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>
          <a:extLst>
            <a:ext uri="{FF2B5EF4-FFF2-40B4-BE49-F238E27FC236}">
              <a16:creationId xmlns:a16="http://schemas.microsoft.com/office/drawing/2014/main" id="{E28F5464-CC9B-0A85-18CA-79C92B4AC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9ad84d768_1_14:notes">
            <a:extLst>
              <a:ext uri="{FF2B5EF4-FFF2-40B4-BE49-F238E27FC236}">
                <a16:creationId xmlns:a16="http://schemas.microsoft.com/office/drawing/2014/main" id="{DC522B67-1D16-A0B8-9AC1-A620F6938C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9ad84d768_1_14:notes">
            <a:extLst>
              <a:ext uri="{FF2B5EF4-FFF2-40B4-BE49-F238E27FC236}">
                <a16:creationId xmlns:a16="http://schemas.microsoft.com/office/drawing/2014/main" id="{E8E7C565-D917-1529-5FE1-C6D371F871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98282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>
          <a:extLst>
            <a:ext uri="{FF2B5EF4-FFF2-40B4-BE49-F238E27FC236}">
              <a16:creationId xmlns:a16="http://schemas.microsoft.com/office/drawing/2014/main" id="{E9D92250-ED1C-2398-F802-3BB7021FC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9ad84d768_1_14:notes">
            <a:extLst>
              <a:ext uri="{FF2B5EF4-FFF2-40B4-BE49-F238E27FC236}">
                <a16:creationId xmlns:a16="http://schemas.microsoft.com/office/drawing/2014/main" id="{2AB004D5-6567-8A7B-A928-32B6454F62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9ad84d768_1_14:notes">
            <a:extLst>
              <a:ext uri="{FF2B5EF4-FFF2-40B4-BE49-F238E27FC236}">
                <a16:creationId xmlns:a16="http://schemas.microsoft.com/office/drawing/2014/main" id="{15A593F4-112C-0635-644A-3874E05182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2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>
          <a:extLst>
            <a:ext uri="{FF2B5EF4-FFF2-40B4-BE49-F238E27FC236}">
              <a16:creationId xmlns:a16="http://schemas.microsoft.com/office/drawing/2014/main" id="{E2A2AEE8-E357-8504-A242-5CBB0947F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9ad84d768_1_14:notes">
            <a:extLst>
              <a:ext uri="{FF2B5EF4-FFF2-40B4-BE49-F238E27FC236}">
                <a16:creationId xmlns:a16="http://schemas.microsoft.com/office/drawing/2014/main" id="{5C041A48-69DB-A2F9-2FC3-2FA4BF8A9B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9ad84d768_1_14:notes">
            <a:extLst>
              <a:ext uri="{FF2B5EF4-FFF2-40B4-BE49-F238E27FC236}">
                <a16:creationId xmlns:a16="http://schemas.microsoft.com/office/drawing/2014/main" id="{798D2458-9EA9-94DC-7920-453B2CB805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834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>
          <a:extLst>
            <a:ext uri="{FF2B5EF4-FFF2-40B4-BE49-F238E27FC236}">
              <a16:creationId xmlns:a16="http://schemas.microsoft.com/office/drawing/2014/main" id="{C0E8B8B8-F15D-80D9-6FDF-3587152F2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9ad84d768_1_14:notes">
            <a:extLst>
              <a:ext uri="{FF2B5EF4-FFF2-40B4-BE49-F238E27FC236}">
                <a16:creationId xmlns:a16="http://schemas.microsoft.com/office/drawing/2014/main" id="{CD7AEC17-5BE6-BE89-BCB1-4F20A0791D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9ad84d768_1_14:notes">
            <a:extLst>
              <a:ext uri="{FF2B5EF4-FFF2-40B4-BE49-F238E27FC236}">
                <a16:creationId xmlns:a16="http://schemas.microsoft.com/office/drawing/2014/main" id="{348B526F-B84E-8E21-CA93-55FDB24E16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433919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>
          <a:extLst>
            <a:ext uri="{FF2B5EF4-FFF2-40B4-BE49-F238E27FC236}">
              <a16:creationId xmlns:a16="http://schemas.microsoft.com/office/drawing/2014/main" id="{FB7C4B63-4626-6ABF-4F20-17EA1D96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9ad84d768_1_14:notes">
            <a:extLst>
              <a:ext uri="{FF2B5EF4-FFF2-40B4-BE49-F238E27FC236}">
                <a16:creationId xmlns:a16="http://schemas.microsoft.com/office/drawing/2014/main" id="{F62EAD7E-B4C9-1164-F5CD-90063075F5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9ad84d768_1_14:notes">
            <a:extLst>
              <a:ext uri="{FF2B5EF4-FFF2-40B4-BE49-F238E27FC236}">
                <a16:creationId xmlns:a16="http://schemas.microsoft.com/office/drawing/2014/main" id="{450C6F28-2745-737E-1AF2-35AD693BFA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9786258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>
          <a:extLst>
            <a:ext uri="{FF2B5EF4-FFF2-40B4-BE49-F238E27FC236}">
              <a16:creationId xmlns:a16="http://schemas.microsoft.com/office/drawing/2014/main" id="{E6C94726-0101-F9E9-DB5A-56DB1C5C3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9ad84d768_1_14:notes">
            <a:extLst>
              <a:ext uri="{FF2B5EF4-FFF2-40B4-BE49-F238E27FC236}">
                <a16:creationId xmlns:a16="http://schemas.microsoft.com/office/drawing/2014/main" id="{BB0FA740-F764-0261-A706-A29B318125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9ad84d768_1_14:notes">
            <a:extLst>
              <a:ext uri="{FF2B5EF4-FFF2-40B4-BE49-F238E27FC236}">
                <a16:creationId xmlns:a16="http://schemas.microsoft.com/office/drawing/2014/main" id="{9FE66305-4CCE-B88B-1B88-D5A6EB639E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20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</p:spTree>
    <p:extLst>
      <p:ext uri="{BB962C8B-B14F-4D97-AF65-F5344CB8AC3E}">
        <p14:creationId xmlns:p14="http://schemas.microsoft.com/office/powerpoint/2010/main" val="40912703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c9ad84d768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c9ad84d768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8CDB1-A1CE-BD03-D2AE-E0B92E10A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66972-3585-013C-7903-897767BA51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167FD5-7E1C-9294-E6A0-0270B896B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6512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7BBD0-412D-E60D-6555-FDDBB8D8D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12E16B-ED99-552D-8FFB-CE65BDB6E4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D1596-4D95-91F4-C3BA-78FF778BBB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3741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5204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6804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2DD51-B899-778F-0B7E-9A3D4EC82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BC721A-FC09-0701-1EAB-5CC16B524C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80CB40-F20F-A97B-556B-D8691AAA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04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2D8A8-96D2-E4FC-2119-8AD060C45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DFFD18-6D95-D8DB-7C40-7BEF1097D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F65CB7-C97F-DCE6-4F41-4AE229B8F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447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C45B-B6B0-5675-9A27-A4FFE770C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27E2A-D32D-E95A-F969-C239CD8B2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5AF46-837E-123E-BDF6-B5F19B582F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5265452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5E416-4FAA-1B40-245C-94B078A0D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702F89-6D25-4D54-30D8-F8D7A3E759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931B17-8979-C2C7-5F3A-FFFA9FB0A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562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E8333-0D80-3907-682D-939A05595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082DAA-978C-9182-0286-D35066CD6D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29531C-A5DC-6A40-2F6A-6BB30AE5E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754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8CDB1-A1CE-BD03-D2AE-E0B92E10A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66972-3585-013C-7903-897767BA51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167FD5-7E1C-9294-E6A0-0270B896B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</p:spTree>
    <p:extLst>
      <p:ext uri="{BB962C8B-B14F-4D97-AF65-F5344CB8AC3E}">
        <p14:creationId xmlns:p14="http://schemas.microsoft.com/office/powerpoint/2010/main" val="31126512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D2E1648E-4525-D3ED-B746-310D2D542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9ad84d768_1_178:notes">
            <a:extLst>
              <a:ext uri="{FF2B5EF4-FFF2-40B4-BE49-F238E27FC236}">
                <a16:creationId xmlns:a16="http://schemas.microsoft.com/office/drawing/2014/main" id="{B4C99833-DB44-0ADA-B0CB-BA9175CA87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9ad84d768_1_178:notes">
            <a:extLst>
              <a:ext uri="{FF2B5EF4-FFF2-40B4-BE49-F238E27FC236}">
                <a16:creationId xmlns:a16="http://schemas.microsoft.com/office/drawing/2014/main" id="{C23CDDD3-B2D9-5143-C7F7-BFB9815E6D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3991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55D2E890-EACD-C5F7-DBB6-220C2C07E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9ad84d768_1_178:notes">
            <a:extLst>
              <a:ext uri="{FF2B5EF4-FFF2-40B4-BE49-F238E27FC236}">
                <a16:creationId xmlns:a16="http://schemas.microsoft.com/office/drawing/2014/main" id="{8D957F0F-1D8A-94F2-F17B-6EB03D6A5A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9ad84d768_1_178:notes">
            <a:extLst>
              <a:ext uri="{FF2B5EF4-FFF2-40B4-BE49-F238E27FC236}">
                <a16:creationId xmlns:a16="http://schemas.microsoft.com/office/drawing/2014/main" id="{6C104B37-514A-CACB-BFBC-611EC0B691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801206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48A7E02B-2A74-B752-B72F-6556A01B9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9ad84d768_1_178:notes">
            <a:extLst>
              <a:ext uri="{FF2B5EF4-FFF2-40B4-BE49-F238E27FC236}">
                <a16:creationId xmlns:a16="http://schemas.microsoft.com/office/drawing/2014/main" id="{4DAADAB4-4E5F-CFC7-F280-251BA74CAB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9ad84d768_1_178:notes">
            <a:extLst>
              <a:ext uri="{FF2B5EF4-FFF2-40B4-BE49-F238E27FC236}">
                <a16:creationId xmlns:a16="http://schemas.microsoft.com/office/drawing/2014/main" id="{E74E7844-2C90-7678-788E-C1AC3D3B80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739682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C28FA606-3710-9441-CE4E-DAF3A9F75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9ad84d768_1_178:notes">
            <a:extLst>
              <a:ext uri="{FF2B5EF4-FFF2-40B4-BE49-F238E27FC236}">
                <a16:creationId xmlns:a16="http://schemas.microsoft.com/office/drawing/2014/main" id="{0EE6D555-291A-5602-86F6-17287B7E20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9ad84d768_1_178:notes">
            <a:extLst>
              <a:ext uri="{FF2B5EF4-FFF2-40B4-BE49-F238E27FC236}">
                <a16:creationId xmlns:a16="http://schemas.microsoft.com/office/drawing/2014/main" id="{31A6C21D-F1D0-CBA0-4FCB-C2586AB9D5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388990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CB62C2D8-5A45-4D14-EB44-03010E5B6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9ad84d768_1_178:notes">
            <a:extLst>
              <a:ext uri="{FF2B5EF4-FFF2-40B4-BE49-F238E27FC236}">
                <a16:creationId xmlns:a16="http://schemas.microsoft.com/office/drawing/2014/main" id="{401F22E0-FE53-1CA4-3201-F5F61A42E6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9ad84d768_1_178:notes">
            <a:extLst>
              <a:ext uri="{FF2B5EF4-FFF2-40B4-BE49-F238E27FC236}">
                <a16:creationId xmlns:a16="http://schemas.microsoft.com/office/drawing/2014/main" id="{E536C94E-1B67-E84F-E7C3-31C444BA79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b="0" dirty="0"/>
          </a:p>
        </p:txBody>
      </p:sp>
    </p:spTree>
    <p:extLst>
      <p:ext uri="{BB962C8B-B14F-4D97-AF65-F5344CB8AC3E}">
        <p14:creationId xmlns:p14="http://schemas.microsoft.com/office/powerpoint/2010/main" val="37865693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54FBD500-ADD9-4FB7-CD7F-4E13C4CF6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9ad84d768_1_178:notes">
            <a:extLst>
              <a:ext uri="{FF2B5EF4-FFF2-40B4-BE49-F238E27FC236}">
                <a16:creationId xmlns:a16="http://schemas.microsoft.com/office/drawing/2014/main" id="{66AD6D09-C512-0B22-735E-C2C41B1A96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9ad84d768_1_178:notes">
            <a:extLst>
              <a:ext uri="{FF2B5EF4-FFF2-40B4-BE49-F238E27FC236}">
                <a16:creationId xmlns:a16="http://schemas.microsoft.com/office/drawing/2014/main" id="{702814BF-1638-3835-B24F-ECB2BEC516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963920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>
          <a:extLst>
            <a:ext uri="{FF2B5EF4-FFF2-40B4-BE49-F238E27FC236}">
              <a16:creationId xmlns:a16="http://schemas.microsoft.com/office/drawing/2014/main" id="{80C13C4E-0D89-C5AC-2CBB-175C2E22A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c9ad84d768_1_25:notes">
            <a:extLst>
              <a:ext uri="{FF2B5EF4-FFF2-40B4-BE49-F238E27FC236}">
                <a16:creationId xmlns:a16="http://schemas.microsoft.com/office/drawing/2014/main" id="{89E33748-0046-7E7D-3440-89E0FA02B0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c9ad84d768_1_25:notes">
            <a:extLst>
              <a:ext uri="{FF2B5EF4-FFF2-40B4-BE49-F238E27FC236}">
                <a16:creationId xmlns:a16="http://schemas.microsoft.com/office/drawing/2014/main" id="{52029B10-CD6C-2031-02B0-CAEEFE720D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360234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AD0CF-DCF9-20A6-1179-016FE4453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3E603B-0032-2817-8A20-3317062D5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589321-B6FB-2344-73CA-9EFBE1492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189263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AABDD-4830-E201-8413-D5281CA01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6F918F-9D09-9A00-1E3E-81B2606A8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A9A752-3BC7-6ECD-56F2-500ED1A39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879566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EE67D-B71D-5140-4DE2-185B83EC3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BBE493-698C-4266-10B4-389E49DE9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98813B-0351-95A3-C072-48CC75390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23182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1BABE2BD-AAB2-7546-07B0-1C579C7B0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c9ad84d768_1_5:notes">
            <a:extLst>
              <a:ext uri="{FF2B5EF4-FFF2-40B4-BE49-F238E27FC236}">
                <a16:creationId xmlns:a16="http://schemas.microsoft.com/office/drawing/2014/main" id="{00868EF8-D841-1A1D-8B06-C1A1A8F42A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c9ad84d768_1_5:notes">
            <a:extLst>
              <a:ext uri="{FF2B5EF4-FFF2-40B4-BE49-F238E27FC236}">
                <a16:creationId xmlns:a16="http://schemas.microsoft.com/office/drawing/2014/main" id="{98350589-05CD-01F7-C480-7848D08D43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673761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ACF86-ABEF-162C-4B1B-CCF393D7B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F21F91-EBB1-8A88-65B0-8948085EF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B74BBD-5B4E-E928-F416-3E9C717C3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7030655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FB89A-5FCA-2000-4F47-D263ABF97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99188B-5D64-5798-77B4-82B4673CCD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544BDF-6163-8B76-E923-4801611B8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75278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9589102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7904F-D390-06B8-8B75-344584AFB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458F15-190C-4CA3-7885-6811459D6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6E1D0C-C28B-19AD-AA15-0531A9E91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485318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944FE-060E-8F38-6749-229EF5840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4B9594-52DB-076B-CF7D-22123DFFBE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9D5F21-B63E-B5A4-1EB9-D8D4968A40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264773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4E633-4748-AFF7-11BA-E9C55622E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1EBE76-8E38-A429-B2BC-8DBB13C91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ECB509-2E31-065C-F333-792D2F465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497113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BA4EE-0E5F-7F53-C5AE-491AB6968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FC90D1-B2B6-DB53-C4C0-D46B5B5C8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58651C-E0C6-522C-C6E1-8FCBFFD974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407734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34299-5B39-010C-3507-7C66202B4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3CA70A-618A-7922-C403-5F99F1E9CB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232BE2-E8E0-3535-7580-1742622866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539277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1B365-4216-F5A9-05DE-CE0E0936E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65AD66-FB91-626A-E775-8B3650BB4C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1336CB-A72C-E94F-9CC5-92CFAD69F0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0220914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E5DF1-912A-5C6A-392B-00FD88FF1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DB981A-1950-83F3-99DB-0BF0DC540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9266E2-A27D-A0A2-296B-EB6729BE2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77240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AF613902-0840-C0B2-647B-145F46F77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c9ad84d768_1_5:notes">
            <a:extLst>
              <a:ext uri="{FF2B5EF4-FFF2-40B4-BE49-F238E27FC236}">
                <a16:creationId xmlns:a16="http://schemas.microsoft.com/office/drawing/2014/main" id="{B3A1801C-6182-955C-AF0B-17FE4FB859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c9ad84d768_1_5:notes">
            <a:extLst>
              <a:ext uri="{FF2B5EF4-FFF2-40B4-BE49-F238E27FC236}">
                <a16:creationId xmlns:a16="http://schemas.microsoft.com/office/drawing/2014/main" id="{060A2AA5-5C82-6D86-B9E1-049571D6F5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5101314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37114-6F17-FE98-BB4D-D4583F0ED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89103E-BD1E-5551-5EAD-81D5923656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4C79F8-1C5B-FFED-6FB8-D4F6CD4AF5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</p:spTree>
    <p:extLst>
      <p:ext uri="{BB962C8B-B14F-4D97-AF65-F5344CB8AC3E}">
        <p14:creationId xmlns:p14="http://schemas.microsoft.com/office/powerpoint/2010/main" val="261318893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60333-16EE-86FD-B2FE-81322540A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4B4F6A-5824-A8D9-4E72-23CF33B610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4AC0C3-E028-A456-0498-DBD63D83E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</p:spTree>
    <p:extLst>
      <p:ext uri="{BB962C8B-B14F-4D97-AF65-F5344CB8AC3E}">
        <p14:creationId xmlns:p14="http://schemas.microsoft.com/office/powerpoint/2010/main" val="378677526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A45D3-8E44-9D10-A95C-5A3782268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D357CD-69BD-958E-DA84-2243288923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05E1C8-EB5D-08FC-9597-935E792AA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8023421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04342-26C9-F358-2E91-C081B4286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E2794E-9BAE-0E57-BEB0-576D91A744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30D7F1-2D3D-E0FF-AE42-EF01575B1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189213788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4873088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c9ad84d768_1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c9ad84d768_1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c9ad84d768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c9ad84d768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>
          <a:extLst>
            <a:ext uri="{FF2B5EF4-FFF2-40B4-BE49-F238E27FC236}">
              <a16:creationId xmlns:a16="http://schemas.microsoft.com/office/drawing/2014/main" id="{B5B1912C-0C8F-D4D7-110B-A57F7D36C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c9ad84d768_1_232:notes">
            <a:extLst>
              <a:ext uri="{FF2B5EF4-FFF2-40B4-BE49-F238E27FC236}">
                <a16:creationId xmlns:a16="http://schemas.microsoft.com/office/drawing/2014/main" id="{E4515B65-7E38-7C1A-9DEC-C6129F0259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c9ad84d768_1_232:notes">
            <a:extLst>
              <a:ext uri="{FF2B5EF4-FFF2-40B4-BE49-F238E27FC236}">
                <a16:creationId xmlns:a16="http://schemas.microsoft.com/office/drawing/2014/main" id="{F6B00CF2-4D31-2BC8-CA89-46DD16E5E8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7199274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>
          <a:extLst>
            <a:ext uri="{FF2B5EF4-FFF2-40B4-BE49-F238E27FC236}">
              <a16:creationId xmlns:a16="http://schemas.microsoft.com/office/drawing/2014/main" id="{A5612188-13F6-EC2E-D6AF-3350E0A04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c9ad84d768_1_232:notes">
            <a:extLst>
              <a:ext uri="{FF2B5EF4-FFF2-40B4-BE49-F238E27FC236}">
                <a16:creationId xmlns:a16="http://schemas.microsoft.com/office/drawing/2014/main" id="{212D2986-9F9F-6572-734C-132F211A6B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c9ad84d768_1_232:notes">
            <a:extLst>
              <a:ext uri="{FF2B5EF4-FFF2-40B4-BE49-F238E27FC236}">
                <a16:creationId xmlns:a16="http://schemas.microsoft.com/office/drawing/2014/main" id="{06DE737A-5D8D-3AC9-CDEC-B48A0724F9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2768353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c9ad84d768_1_3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c9ad84d768_1_3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8D65-5BE3-04CB-B7E8-A593C5BEC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43E5F2-5EBD-66E4-9B68-22AEB6CE9A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F77A17-E185-7FB9-8B89-72BAE9EA38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100" b="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452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B0B94-7024-6C7C-FB9B-A212F3740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D24CF7-420D-5B24-5043-F4612D1A6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8B01A7-BEDC-43D4-52E4-E9F27A9580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100" b="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371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8BCC4-04D7-73D2-5A48-3AADFDFDC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43EF53-B424-5464-8939-500A8F948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4BB9FD-C66E-3D43-19A9-446ACF5296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100" b="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609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09414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ckground">
            <a:extLst>
              <a:ext uri="{FF2B5EF4-FFF2-40B4-BE49-F238E27FC236}">
                <a16:creationId xmlns:a16="http://schemas.microsoft.com/office/drawing/2014/main" id="{4C1E4286-FD2F-814C-A4E5-B50094C0B6DB}"/>
              </a:ext>
            </a:extLst>
          </p:cNvPr>
          <p:cNvSpPr/>
          <p:nvPr/>
        </p:nvSpPr>
        <p:spPr>
          <a:xfrm>
            <a:off x="0" y="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US" sz="4000" b="0" i="0" dirty="0">
              <a:latin typeface="Helvetica Regular" pitchFamily="2" charset="0"/>
            </a:endParaRPr>
          </a:p>
        </p:txBody>
      </p:sp>
      <p:graphicFrame>
        <p:nvGraphicFramePr>
          <p:cNvPr id="11" name="Table 10" hidden="1">
            <a:extLst>
              <a:ext uri="{FF2B5EF4-FFF2-40B4-BE49-F238E27FC236}">
                <a16:creationId xmlns:a16="http://schemas.microsoft.com/office/drawing/2014/main" id="{A59B268B-FC1E-1745-BAE9-3F02C5965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960386"/>
              </p:ext>
            </p:extLst>
          </p:nvPr>
        </p:nvGraphicFramePr>
        <p:xfrm>
          <a:off x="640080" y="1783080"/>
          <a:ext cx="7772400" cy="67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val="4064186770"/>
                    </a:ext>
                  </a:extLst>
                </a:gridCol>
              </a:tblGrid>
              <a:tr h="5509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b="1" dirty="0">
                          <a:ln>
                            <a:noFill/>
                          </a:ln>
                          <a:solidFill>
                            <a:srgbClr val="58595B"/>
                          </a:solidFill>
                          <a:latin typeface="Helvetica" pitchFamily="2" charset="0"/>
                          <a:cs typeface="Lato" panose="020B0604020202020204" pitchFamily="34" charset="0"/>
                        </a:rPr>
                        <a:t>Thank You</a:t>
                      </a:r>
                      <a:endParaRPr lang="en-US" sz="3600" dirty="0">
                        <a:ln>
                          <a:noFill/>
                        </a:ln>
                      </a:endParaRPr>
                    </a:p>
                  </a:txBody>
                  <a:tcPr marL="45720" marT="91440" marB="36576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74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412292"/>
                  </a:ext>
                </a:extLst>
              </a:tr>
            </a:tbl>
          </a:graphicData>
        </a:graphic>
      </p:graphicFrame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761AA930-3E3D-D743-BA3C-3CC35B2CB36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6238B5B-F19C-E947-A0BC-87BD7983F87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C5F55-93C0-9344-9E3D-94935F3D276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079" y="2651760"/>
            <a:ext cx="7772400" cy="27432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FontTx/>
              <a:buNone/>
              <a:defRPr sz="1600" b="1" i="0" cap="all" baseline="0">
                <a:latin typeface="Helvetica" pitchFamily="2" charset="0"/>
              </a:defRPr>
            </a:lvl1pPr>
            <a:lvl2pPr>
              <a:buFontTx/>
              <a:buNone/>
              <a:defRPr b="1"/>
            </a:lvl2pPr>
            <a:lvl3pPr marL="685800" indent="0">
              <a:buFontTx/>
              <a:buNone/>
              <a:defRPr b="1"/>
            </a:lvl3pPr>
            <a:lvl4pPr marL="1028700" indent="0">
              <a:buFontTx/>
              <a:buNone/>
              <a:defRPr b="1"/>
            </a:lvl4pPr>
            <a:lvl5pPr marL="1371600" indent="0">
              <a:buFontTx/>
              <a:buNone/>
              <a:defRPr b="1"/>
            </a:lvl5pPr>
          </a:lstStyle>
          <a:p>
            <a:pPr lvl="0"/>
            <a:r>
              <a:rPr lang="en-US" dirty="0"/>
              <a:t>ADDITIONAL TEXT GOES HERE </a:t>
            </a:r>
          </a:p>
        </p:txBody>
      </p:sp>
      <p:sp>
        <p:nvSpPr>
          <p:cNvPr id="7" name="Header rule">
            <a:extLst>
              <a:ext uri="{FF2B5EF4-FFF2-40B4-BE49-F238E27FC236}">
                <a16:creationId xmlns:a16="http://schemas.microsoft.com/office/drawing/2014/main" id="{09B1960F-507A-E84C-8B64-1891B754A975}"/>
              </a:ext>
            </a:extLst>
          </p:cNvPr>
          <p:cNvSpPr/>
          <p:nvPr/>
        </p:nvSpPr>
        <p:spPr>
          <a:xfrm>
            <a:off x="640080" y="2468880"/>
            <a:ext cx="7772400" cy="36576"/>
          </a:xfrm>
          <a:prstGeom prst="rect">
            <a:avLst/>
          </a:prstGeom>
          <a:solidFill>
            <a:srgbClr val="2C75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ctr"/>
            <a:endParaRPr lang="en-US" b="0" i="0" dirty="0">
              <a:latin typeface="Helvetica Regular" pitchFamily="2" charset="0"/>
            </a:endParaRPr>
          </a:p>
        </p:txBody>
      </p:sp>
      <p:graphicFrame>
        <p:nvGraphicFramePr>
          <p:cNvPr id="9" name="Table 8" hidden="1">
            <a:extLst>
              <a:ext uri="{FF2B5EF4-FFF2-40B4-BE49-F238E27FC236}">
                <a16:creationId xmlns:a16="http://schemas.microsoft.com/office/drawing/2014/main" id="{D23CA481-98CA-0745-833B-EFD0DBCDD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498072"/>
              </p:ext>
            </p:extLst>
          </p:nvPr>
        </p:nvGraphicFramePr>
        <p:xfrm>
          <a:off x="640080" y="1783080"/>
          <a:ext cx="7772400" cy="67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val="4064186770"/>
                    </a:ext>
                  </a:extLst>
                </a:gridCol>
              </a:tblGrid>
              <a:tr h="5509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b="1" dirty="0">
                          <a:ln>
                            <a:noFill/>
                          </a:ln>
                          <a:solidFill>
                            <a:srgbClr val="58595B"/>
                          </a:solidFill>
                          <a:latin typeface="Helvetica" pitchFamily="2" charset="0"/>
                          <a:cs typeface="Lato" panose="020B0604020202020204" pitchFamily="34" charset="0"/>
                        </a:rPr>
                        <a:t>Thank You</a:t>
                      </a:r>
                      <a:endParaRPr lang="en-US" sz="3600" dirty="0">
                        <a:ln>
                          <a:noFill/>
                        </a:ln>
                      </a:endParaRPr>
                    </a:p>
                  </a:txBody>
                  <a:tcPr marL="45720" marT="91440" marB="36576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74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412292"/>
                  </a:ext>
                </a:extLst>
              </a:tr>
            </a:tbl>
          </a:graphicData>
        </a:graphic>
      </p:graphicFrame>
      <p:graphicFrame>
        <p:nvGraphicFramePr>
          <p:cNvPr id="12" name="Table 11" hidden="1">
            <a:extLst>
              <a:ext uri="{FF2B5EF4-FFF2-40B4-BE49-F238E27FC236}">
                <a16:creationId xmlns:a16="http://schemas.microsoft.com/office/drawing/2014/main" id="{EF7DC21F-99F8-4F48-9203-63793CFF7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986431"/>
              </p:ext>
            </p:extLst>
          </p:nvPr>
        </p:nvGraphicFramePr>
        <p:xfrm>
          <a:off x="640080" y="1783080"/>
          <a:ext cx="7772400" cy="67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val="4064186770"/>
                    </a:ext>
                  </a:extLst>
                </a:gridCol>
              </a:tblGrid>
              <a:tr h="5509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b="1" dirty="0">
                          <a:ln>
                            <a:noFill/>
                          </a:ln>
                          <a:solidFill>
                            <a:srgbClr val="58595B"/>
                          </a:solidFill>
                          <a:latin typeface="Helvetica" pitchFamily="2" charset="0"/>
                          <a:cs typeface="Lato" panose="020B0604020202020204" pitchFamily="34" charset="0"/>
                        </a:rPr>
                        <a:t>Thank You</a:t>
                      </a:r>
                      <a:endParaRPr lang="en-US" sz="3600" dirty="0">
                        <a:ln>
                          <a:noFill/>
                        </a:ln>
                      </a:endParaRPr>
                    </a:p>
                  </a:txBody>
                  <a:tcPr marL="45720" marT="91440" marB="36576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74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412292"/>
                  </a:ext>
                </a:extLst>
              </a:tr>
            </a:tbl>
          </a:graphicData>
        </a:graphic>
      </p:graphicFrame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FA6F6D3-C084-D543-B260-D6C73FE285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0080" y="1897130"/>
            <a:ext cx="7772400" cy="498598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marL="0" indent="0">
              <a:buNone/>
              <a:defRPr sz="3600" b="1">
                <a:latin typeface="+mj-lt"/>
              </a:defRPr>
            </a:lvl1pPr>
            <a:lvl2pPr marL="0" indent="0">
              <a:buFont typeface="Lato" panose="020B0604020202020204" pitchFamily="34" charset="0"/>
              <a:buNone/>
              <a:defRPr sz="3600" b="1">
                <a:latin typeface="+mj-lt"/>
              </a:defRPr>
            </a:lvl2pPr>
            <a:lvl3pPr marL="363474" indent="0">
              <a:buNone/>
              <a:defRPr sz="3600" b="1">
                <a:latin typeface="+mj-lt"/>
              </a:defRPr>
            </a:lvl3pPr>
            <a:lvl4pPr marL="0" indent="0">
              <a:buNone/>
              <a:defRPr sz="3600" b="1">
                <a:latin typeface="+mj-lt"/>
              </a:defRPr>
            </a:lvl4pPr>
            <a:lvl5pPr marL="0" indent="0">
              <a:buNone/>
              <a:defRPr sz="3600" b="1">
                <a:latin typeface="+mj-lt"/>
              </a:defRPr>
            </a:lvl5pPr>
          </a:lstStyle>
          <a:p>
            <a:pPr lvl="0"/>
            <a:r>
              <a:rPr lang="en-US"/>
              <a:t>Section Divider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706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ckground">
            <a:extLst>
              <a:ext uri="{FF2B5EF4-FFF2-40B4-BE49-F238E27FC236}">
                <a16:creationId xmlns:a16="http://schemas.microsoft.com/office/drawing/2014/main" id="{4C1E4286-FD2F-814C-A4E5-B50094C0B6DB}"/>
              </a:ext>
            </a:extLst>
          </p:cNvPr>
          <p:cNvSpPr/>
          <p:nvPr/>
        </p:nvSpPr>
        <p:spPr>
          <a:xfrm>
            <a:off x="0" y="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US" sz="4000" b="0" i="0" dirty="0">
              <a:latin typeface="Helvetica Regular" pitchFamily="2" charset="0"/>
            </a:endParaRPr>
          </a:p>
        </p:txBody>
      </p:sp>
      <p:graphicFrame>
        <p:nvGraphicFramePr>
          <p:cNvPr id="11" name="Table 10" hidden="1">
            <a:extLst>
              <a:ext uri="{FF2B5EF4-FFF2-40B4-BE49-F238E27FC236}">
                <a16:creationId xmlns:a16="http://schemas.microsoft.com/office/drawing/2014/main" id="{A59B268B-FC1E-1745-BAE9-3F02C5965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718671"/>
              </p:ext>
            </p:extLst>
          </p:nvPr>
        </p:nvGraphicFramePr>
        <p:xfrm>
          <a:off x="640080" y="1783080"/>
          <a:ext cx="7772400" cy="67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val="4064186770"/>
                    </a:ext>
                  </a:extLst>
                </a:gridCol>
              </a:tblGrid>
              <a:tr h="5509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b="1" dirty="0">
                          <a:ln>
                            <a:noFill/>
                          </a:ln>
                          <a:solidFill>
                            <a:srgbClr val="58595B"/>
                          </a:solidFill>
                          <a:latin typeface="Helvetica" pitchFamily="2" charset="0"/>
                          <a:cs typeface="Lato" panose="020B0604020202020204" pitchFamily="34" charset="0"/>
                        </a:rPr>
                        <a:t>Thank You</a:t>
                      </a:r>
                      <a:endParaRPr lang="en-US" sz="3600" dirty="0">
                        <a:ln>
                          <a:noFill/>
                        </a:ln>
                      </a:endParaRPr>
                    </a:p>
                  </a:txBody>
                  <a:tcPr marL="45720" marT="91440" marB="36576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74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412292"/>
                  </a:ext>
                </a:extLst>
              </a:tr>
            </a:tbl>
          </a:graphicData>
        </a:graphic>
      </p:graphicFrame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761AA930-3E3D-D743-BA3C-3CC35B2CB36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6238B5B-F19C-E947-A0BC-87BD7983F87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64B9DE-6557-C54A-BF36-8E798604EA3F}"/>
              </a:ext>
            </a:extLst>
          </p:cNvPr>
          <p:cNvSpPr txBox="1"/>
          <p:nvPr/>
        </p:nvSpPr>
        <p:spPr>
          <a:xfrm>
            <a:off x="640080" y="1874520"/>
            <a:ext cx="7772400" cy="55399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3600" b="1" i="0" baseline="0" dirty="0">
                <a:solidFill>
                  <a:srgbClr val="58595B"/>
                </a:solidFill>
                <a:latin typeface="Helvetica" pitchFamily="2" charset="0"/>
              </a:rPr>
              <a:t>Q&amp;A</a:t>
            </a:r>
          </a:p>
        </p:txBody>
      </p:sp>
      <p:sp>
        <p:nvSpPr>
          <p:cNvPr id="7" name="Header rule">
            <a:extLst>
              <a:ext uri="{FF2B5EF4-FFF2-40B4-BE49-F238E27FC236}">
                <a16:creationId xmlns:a16="http://schemas.microsoft.com/office/drawing/2014/main" id="{09B1960F-507A-E84C-8B64-1891B754A975}"/>
              </a:ext>
            </a:extLst>
          </p:cNvPr>
          <p:cNvSpPr/>
          <p:nvPr/>
        </p:nvSpPr>
        <p:spPr>
          <a:xfrm>
            <a:off x="640080" y="2468880"/>
            <a:ext cx="7772400" cy="36576"/>
          </a:xfrm>
          <a:prstGeom prst="rect">
            <a:avLst/>
          </a:prstGeom>
          <a:solidFill>
            <a:srgbClr val="2C75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ctr"/>
            <a:endParaRPr lang="en-US" b="0" i="0" dirty="0">
              <a:latin typeface="Helvetica Regular" pitchFamily="2" charset="0"/>
            </a:endParaRPr>
          </a:p>
        </p:txBody>
      </p:sp>
      <p:graphicFrame>
        <p:nvGraphicFramePr>
          <p:cNvPr id="8" name="Table 7" hidden="1">
            <a:extLst>
              <a:ext uri="{FF2B5EF4-FFF2-40B4-BE49-F238E27FC236}">
                <a16:creationId xmlns:a16="http://schemas.microsoft.com/office/drawing/2014/main" id="{3E58A6EC-219D-294A-BBEF-94C49557B0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5035"/>
              </p:ext>
            </p:extLst>
          </p:nvPr>
        </p:nvGraphicFramePr>
        <p:xfrm>
          <a:off x="640080" y="1783080"/>
          <a:ext cx="7772400" cy="67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val="4064186770"/>
                    </a:ext>
                  </a:extLst>
                </a:gridCol>
              </a:tblGrid>
              <a:tr h="5509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b="1" dirty="0">
                          <a:ln>
                            <a:noFill/>
                          </a:ln>
                          <a:solidFill>
                            <a:srgbClr val="58595B"/>
                          </a:solidFill>
                          <a:latin typeface="Helvetica" pitchFamily="2" charset="0"/>
                          <a:cs typeface="Lato" panose="020B0604020202020204" pitchFamily="34" charset="0"/>
                        </a:rPr>
                        <a:t>Thank You</a:t>
                      </a:r>
                      <a:endParaRPr lang="en-US" sz="3600" dirty="0">
                        <a:ln>
                          <a:noFill/>
                        </a:ln>
                      </a:endParaRPr>
                    </a:p>
                  </a:txBody>
                  <a:tcPr marL="45720" marT="91440" marB="36576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74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412292"/>
                  </a:ext>
                </a:extLst>
              </a:tr>
            </a:tbl>
          </a:graphicData>
        </a:graphic>
      </p:graphicFrame>
      <p:graphicFrame>
        <p:nvGraphicFramePr>
          <p:cNvPr id="10" name="Table 9" hidden="1">
            <a:extLst>
              <a:ext uri="{FF2B5EF4-FFF2-40B4-BE49-F238E27FC236}">
                <a16:creationId xmlns:a16="http://schemas.microsoft.com/office/drawing/2014/main" id="{C425352E-7739-E248-9E50-3F3E8D851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666196"/>
              </p:ext>
            </p:extLst>
          </p:nvPr>
        </p:nvGraphicFramePr>
        <p:xfrm>
          <a:off x="640080" y="1783080"/>
          <a:ext cx="7772400" cy="67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val="4064186770"/>
                    </a:ext>
                  </a:extLst>
                </a:gridCol>
              </a:tblGrid>
              <a:tr h="5509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3600" b="1" dirty="0">
                          <a:ln>
                            <a:noFill/>
                          </a:ln>
                          <a:solidFill>
                            <a:srgbClr val="58595B"/>
                          </a:solidFill>
                          <a:latin typeface="Helvetica" pitchFamily="2" charset="0"/>
                          <a:cs typeface="Lato" panose="020B0604020202020204" pitchFamily="34" charset="0"/>
                        </a:rPr>
                        <a:t>Thank You</a:t>
                      </a:r>
                      <a:endParaRPr lang="en-US" sz="3600" dirty="0">
                        <a:ln>
                          <a:noFill/>
                        </a:ln>
                      </a:endParaRPr>
                    </a:p>
                  </a:txBody>
                  <a:tcPr marL="45720" marT="91440" marB="36576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74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412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1058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Lato"/>
        <a:defRPr sz="1400" b="0" i="0" u="none" strike="noStrike" cap="none">
          <a:solidFill>
            <a:srgbClr val="000000"/>
          </a:solidFill>
          <a:latin typeface="Lato"/>
          <a:ea typeface="Lato"/>
          <a:cs typeface="Lato"/>
          <a:sym typeface="Lat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buSzPts val="990"/>
            </a:pPr>
            <a:r>
              <a:rPr lang="en" sz="3600" dirty="0" err="1">
                <a:solidFill>
                  <a:srgbClr val="4F81BD"/>
                </a:solidFill>
              </a:rPr>
              <a:t>Seg</a:t>
            </a:r>
            <a:r>
              <a:rPr lang="en" sz="3600" dirty="0" err="1">
                <a:solidFill>
                  <a:srgbClr val="9BBB59"/>
                </a:solidFill>
              </a:rPr>
              <a:t>Fold</a:t>
            </a:r>
            <a:r>
              <a:rPr lang="en" sz="3600" dirty="0"/>
              <a:t>: Accelerating Sparse GEMM with a Fine-Grained Dynamic Dataflow</a:t>
            </a:r>
            <a:endParaRPr sz="360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Lato"/>
                <a:ea typeface="Lato"/>
                <a:cs typeface="Lato"/>
                <a:sym typeface="Lato"/>
              </a:rPr>
              <a:t>Xinrui</a:t>
            </a:r>
            <a:r>
              <a:rPr lang="zh-CN" altLang="en-US" sz="18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800" dirty="0">
                <a:latin typeface="Lato"/>
                <a:ea typeface="Lato"/>
                <a:cs typeface="Lato"/>
                <a:sym typeface="Lato"/>
              </a:rPr>
              <a:t>(</a:t>
            </a:r>
            <a:r>
              <a:rPr lang="en" sz="1800" dirty="0">
                <a:latin typeface="Lato"/>
                <a:ea typeface="Lato"/>
                <a:cs typeface="Lato"/>
                <a:sym typeface="Lato"/>
              </a:rPr>
              <a:t>Alice</a:t>
            </a:r>
            <a:r>
              <a:rPr lang="en-US" altLang="zh-CN" sz="1800" dirty="0">
                <a:latin typeface="Lato"/>
                <a:ea typeface="Lato"/>
                <a:cs typeface="Lato"/>
                <a:sym typeface="Lato"/>
              </a:rPr>
              <a:t>)</a:t>
            </a:r>
            <a:r>
              <a:rPr lang="en" sz="1800" dirty="0">
                <a:latin typeface="Lato"/>
                <a:ea typeface="Lato"/>
                <a:cs typeface="Lato"/>
                <a:sym typeface="Lato"/>
              </a:rPr>
              <a:t> Wu, Hanyu Wang, Jason Cong, Tony Nowatzki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00" dirty="0"/>
              <a:t>alicewu24@g.ucla.edu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9BC1DB3-BA69-CB70-3C70-F92CFECBAD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2799" y="3556967"/>
            <a:ext cx="1183934" cy="1193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E6DB0E-FE62-6086-D18C-43A79B08E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834" y="4042832"/>
            <a:ext cx="2819400" cy="546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18B671-0FF8-7B49-1C7C-563E94207B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9441" y="327283"/>
            <a:ext cx="834583" cy="8345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1E1374-19FA-18D0-E278-CC39E36203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3531" y="327283"/>
            <a:ext cx="837626" cy="837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E2D80F-4A0F-64E5-3FAF-7DF75D25D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7621" y="327283"/>
            <a:ext cx="837626" cy="8376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06D20-91AA-3FAA-8065-88A273026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9FE8F-90F0-A3BC-7A4E-D0F0D856C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Architecture:</a:t>
            </a:r>
            <a:r>
              <a:rPr lang="zh-CN" altLang="en-US" dirty="0"/>
              <a:t> </a:t>
            </a:r>
            <a:r>
              <a:rPr lang="en-US" altLang="zh-CN" dirty="0"/>
              <a:t>Distributed</a:t>
            </a:r>
            <a:r>
              <a:rPr lang="zh-CN" altLang="en-US" dirty="0"/>
              <a:t> </a:t>
            </a:r>
            <a:r>
              <a:rPr lang="en-US" altLang="zh-CN" dirty="0"/>
              <a:t>Computation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77D65-AD57-D69D-C984-CA2D28F316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750" name="Logo">
            <a:extLst>
              <a:ext uri="{FF2B5EF4-FFF2-40B4-BE49-F238E27FC236}">
                <a16:creationId xmlns:a16="http://schemas.microsoft.com/office/drawing/2014/main" id="{0A6265EC-558F-8100-6FDD-091195425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>
            <a:extLst>
              <a:ext uri="{FF2B5EF4-FFF2-40B4-BE49-F238E27FC236}">
                <a16:creationId xmlns:a16="http://schemas.microsoft.com/office/drawing/2014/main" id="{C7A06A04-90EA-BC96-C001-99D508529950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>
            <a:extLst>
              <a:ext uri="{FF2B5EF4-FFF2-40B4-BE49-F238E27FC236}">
                <a16:creationId xmlns:a16="http://schemas.microsoft.com/office/drawing/2014/main" id="{6F63E5BB-7818-5F6A-52D8-DBC4C8DF4FDC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>
            <a:extLst>
              <a:ext uri="{FF2B5EF4-FFF2-40B4-BE49-F238E27FC236}">
                <a16:creationId xmlns:a16="http://schemas.microsoft.com/office/drawing/2014/main" id="{3D9D6EF8-B579-24A5-FD1F-E054E6D440C2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B18189-1C8C-E853-198C-EF22172AA729}"/>
              </a:ext>
            </a:extLst>
          </p:cNvPr>
          <p:cNvSpPr/>
          <p:nvPr/>
        </p:nvSpPr>
        <p:spPr>
          <a:xfrm>
            <a:off x="3436153" y="2211750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7F7A2E-ACB3-413D-E059-9F2D5737A7F0}"/>
              </a:ext>
            </a:extLst>
          </p:cNvPr>
          <p:cNvSpPr/>
          <p:nvPr/>
        </p:nvSpPr>
        <p:spPr>
          <a:xfrm>
            <a:off x="4119742" y="220931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C6407E-64D4-00C5-8531-DA7BC3378886}"/>
              </a:ext>
            </a:extLst>
          </p:cNvPr>
          <p:cNvSpPr/>
          <p:nvPr/>
        </p:nvSpPr>
        <p:spPr>
          <a:xfrm>
            <a:off x="3436153" y="296474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D9DD11-EE12-E3E1-D1AF-097FB7AE8272}"/>
              </a:ext>
            </a:extLst>
          </p:cNvPr>
          <p:cNvSpPr/>
          <p:nvPr/>
        </p:nvSpPr>
        <p:spPr>
          <a:xfrm>
            <a:off x="4119742" y="296231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AFCB23-5289-72EE-A70E-638CA2B54E4B}"/>
              </a:ext>
            </a:extLst>
          </p:cNvPr>
          <p:cNvSpPr/>
          <p:nvPr/>
        </p:nvSpPr>
        <p:spPr>
          <a:xfrm>
            <a:off x="3436153" y="3716747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C788AB-C8D1-BE0D-4727-7A180A7494CF}"/>
              </a:ext>
            </a:extLst>
          </p:cNvPr>
          <p:cNvSpPr/>
          <p:nvPr/>
        </p:nvSpPr>
        <p:spPr>
          <a:xfrm>
            <a:off x="4119742" y="371431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7F7E2B-DD6B-1DA3-B277-DECEDA460E03}"/>
              </a:ext>
            </a:extLst>
          </p:cNvPr>
          <p:cNvSpPr/>
          <p:nvPr/>
        </p:nvSpPr>
        <p:spPr>
          <a:xfrm>
            <a:off x="4803331" y="220931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603B7A-55A6-8751-38F7-D383FFB0E4A9}"/>
              </a:ext>
            </a:extLst>
          </p:cNvPr>
          <p:cNvSpPr/>
          <p:nvPr/>
        </p:nvSpPr>
        <p:spPr>
          <a:xfrm>
            <a:off x="4803331" y="296474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4197DC-EBE5-8B61-DEE7-C78B7D0E91A7}"/>
              </a:ext>
            </a:extLst>
          </p:cNvPr>
          <p:cNvSpPr/>
          <p:nvPr/>
        </p:nvSpPr>
        <p:spPr>
          <a:xfrm>
            <a:off x="4803331" y="371169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ADDA9CE-9CAF-EF95-33EC-BC3843D12DD5}"/>
              </a:ext>
            </a:extLst>
          </p:cNvPr>
          <p:cNvSpPr/>
          <p:nvPr/>
        </p:nvSpPr>
        <p:spPr>
          <a:xfrm>
            <a:off x="3440006" y="145389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9EF11EA-3904-579F-21ED-EEAC2F6E24EB}"/>
              </a:ext>
            </a:extLst>
          </p:cNvPr>
          <p:cNvSpPr/>
          <p:nvPr/>
        </p:nvSpPr>
        <p:spPr>
          <a:xfrm>
            <a:off x="4123595" y="145146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A90B9C9-B7D2-C157-3B12-9994D2D59B5E}"/>
              </a:ext>
            </a:extLst>
          </p:cNvPr>
          <p:cNvSpPr/>
          <p:nvPr/>
        </p:nvSpPr>
        <p:spPr>
          <a:xfrm>
            <a:off x="4807184" y="145146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1074CC1-7829-383F-DD53-0D2F3BDB6595}"/>
              </a:ext>
            </a:extLst>
          </p:cNvPr>
          <p:cNvSpPr/>
          <p:nvPr/>
        </p:nvSpPr>
        <p:spPr>
          <a:xfrm>
            <a:off x="5486920" y="220931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38CA911-3D7D-6709-CEEE-EB004D2529F2}"/>
              </a:ext>
            </a:extLst>
          </p:cNvPr>
          <p:cNvSpPr/>
          <p:nvPr/>
        </p:nvSpPr>
        <p:spPr>
          <a:xfrm>
            <a:off x="5486920" y="296474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8DB6C5B-E289-C42A-4FE3-BE415A891B73}"/>
              </a:ext>
            </a:extLst>
          </p:cNvPr>
          <p:cNvSpPr/>
          <p:nvPr/>
        </p:nvSpPr>
        <p:spPr>
          <a:xfrm>
            <a:off x="5486920" y="371169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2EE9B25-62EB-62F9-6F9A-7CE66DF1E9F4}"/>
              </a:ext>
            </a:extLst>
          </p:cNvPr>
          <p:cNvSpPr/>
          <p:nvPr/>
        </p:nvSpPr>
        <p:spPr>
          <a:xfrm>
            <a:off x="5490773" y="145146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292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66429-9BB4-F6C2-3F55-4CFB894FE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ABAD4-5353-30E4-88CA-7ECDFD32C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Architecture:</a:t>
            </a:r>
            <a:r>
              <a:rPr lang="zh-CN" altLang="en-US" dirty="0"/>
              <a:t> </a:t>
            </a:r>
            <a:r>
              <a:rPr lang="en-US" altLang="zh-CN" dirty="0"/>
              <a:t>Explicit</a:t>
            </a:r>
            <a:r>
              <a:rPr lang="zh-CN" altLang="en-US" dirty="0"/>
              <a:t> </a:t>
            </a:r>
            <a:r>
              <a:rPr lang="en-US" altLang="zh-CN" dirty="0"/>
              <a:t>Communication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625AC2-A57C-D74D-11E1-66EF1C5695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750" name="Logo">
            <a:extLst>
              <a:ext uri="{FF2B5EF4-FFF2-40B4-BE49-F238E27FC236}">
                <a16:creationId xmlns:a16="http://schemas.microsoft.com/office/drawing/2014/main" id="{3F92721C-0686-4594-B75E-2B170EC66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>
            <a:extLst>
              <a:ext uri="{FF2B5EF4-FFF2-40B4-BE49-F238E27FC236}">
                <a16:creationId xmlns:a16="http://schemas.microsoft.com/office/drawing/2014/main" id="{BE961C33-356B-8F2F-21D3-4C0AFB5721C0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>
            <a:extLst>
              <a:ext uri="{FF2B5EF4-FFF2-40B4-BE49-F238E27FC236}">
                <a16:creationId xmlns:a16="http://schemas.microsoft.com/office/drawing/2014/main" id="{8BEDE969-27CA-ABC4-B949-0554B34C771B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>
            <a:extLst>
              <a:ext uri="{FF2B5EF4-FFF2-40B4-BE49-F238E27FC236}">
                <a16:creationId xmlns:a16="http://schemas.microsoft.com/office/drawing/2014/main" id="{1C47CF37-44BD-85D5-1F7B-105D4826405C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EDE4E8-04FE-2EF2-7687-7FBF3EDAA6BA}"/>
              </a:ext>
            </a:extLst>
          </p:cNvPr>
          <p:cNvSpPr/>
          <p:nvPr/>
        </p:nvSpPr>
        <p:spPr>
          <a:xfrm>
            <a:off x="3436153" y="2211750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439547-C181-DFB3-5E5A-CA364FF23253}"/>
              </a:ext>
            </a:extLst>
          </p:cNvPr>
          <p:cNvSpPr/>
          <p:nvPr/>
        </p:nvSpPr>
        <p:spPr>
          <a:xfrm>
            <a:off x="4119742" y="220931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DC0BA1-F1D7-D61E-8B77-269B99D2CC53}"/>
              </a:ext>
            </a:extLst>
          </p:cNvPr>
          <p:cNvSpPr/>
          <p:nvPr/>
        </p:nvSpPr>
        <p:spPr>
          <a:xfrm>
            <a:off x="3436153" y="296474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3DDB13-154C-621C-534C-5FA277B7DAC1}"/>
              </a:ext>
            </a:extLst>
          </p:cNvPr>
          <p:cNvSpPr/>
          <p:nvPr/>
        </p:nvSpPr>
        <p:spPr>
          <a:xfrm>
            <a:off x="4119742" y="296231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E6163D-A811-05A4-862F-86DB9F484290}"/>
              </a:ext>
            </a:extLst>
          </p:cNvPr>
          <p:cNvSpPr/>
          <p:nvPr/>
        </p:nvSpPr>
        <p:spPr>
          <a:xfrm>
            <a:off x="3436153" y="3716747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A79DCA-F3DA-C5C9-316C-C14C2C6B699A}"/>
              </a:ext>
            </a:extLst>
          </p:cNvPr>
          <p:cNvSpPr/>
          <p:nvPr/>
        </p:nvSpPr>
        <p:spPr>
          <a:xfrm>
            <a:off x="4119742" y="371431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CD8786-354E-535C-752B-AB1EA30040FD}"/>
              </a:ext>
            </a:extLst>
          </p:cNvPr>
          <p:cNvSpPr/>
          <p:nvPr/>
        </p:nvSpPr>
        <p:spPr>
          <a:xfrm>
            <a:off x="4803331" y="220931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432694-E667-D775-7C26-ACD8CCEBBCA4}"/>
              </a:ext>
            </a:extLst>
          </p:cNvPr>
          <p:cNvSpPr/>
          <p:nvPr/>
        </p:nvSpPr>
        <p:spPr>
          <a:xfrm>
            <a:off x="4803331" y="296474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2F2D4A-A17B-D666-9152-8CBA3893176D}"/>
              </a:ext>
            </a:extLst>
          </p:cNvPr>
          <p:cNvSpPr/>
          <p:nvPr/>
        </p:nvSpPr>
        <p:spPr>
          <a:xfrm>
            <a:off x="4803331" y="371169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2C3DC4B-ECD0-F9CC-0ACF-BD209E39F88D}"/>
              </a:ext>
            </a:extLst>
          </p:cNvPr>
          <p:cNvSpPr/>
          <p:nvPr/>
        </p:nvSpPr>
        <p:spPr>
          <a:xfrm>
            <a:off x="3849955" y="1898521"/>
            <a:ext cx="216000" cy="216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904403-AD08-5271-978B-0B1607C05A91}"/>
              </a:ext>
            </a:extLst>
          </p:cNvPr>
          <p:cNvSpPr/>
          <p:nvPr/>
        </p:nvSpPr>
        <p:spPr>
          <a:xfrm>
            <a:off x="3440006" y="145389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5960B37-9AE3-08A2-2514-7F2632B49E2C}"/>
              </a:ext>
            </a:extLst>
          </p:cNvPr>
          <p:cNvSpPr/>
          <p:nvPr/>
        </p:nvSpPr>
        <p:spPr>
          <a:xfrm>
            <a:off x="4123595" y="145146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BE7CF04-E226-14E0-6582-FA8320B59C27}"/>
              </a:ext>
            </a:extLst>
          </p:cNvPr>
          <p:cNvSpPr/>
          <p:nvPr/>
        </p:nvSpPr>
        <p:spPr>
          <a:xfrm>
            <a:off x="4807184" y="145146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643D2E9-95FF-2D6D-5207-643513C35CE2}"/>
              </a:ext>
            </a:extLst>
          </p:cNvPr>
          <p:cNvSpPr/>
          <p:nvPr/>
        </p:nvSpPr>
        <p:spPr>
          <a:xfrm>
            <a:off x="5486920" y="220931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58AB921-F099-ED98-1218-9027EACF85E6}"/>
              </a:ext>
            </a:extLst>
          </p:cNvPr>
          <p:cNvSpPr/>
          <p:nvPr/>
        </p:nvSpPr>
        <p:spPr>
          <a:xfrm>
            <a:off x="5486920" y="296474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7680193-6518-54C9-5BAC-1E7556F73D7E}"/>
              </a:ext>
            </a:extLst>
          </p:cNvPr>
          <p:cNvSpPr/>
          <p:nvPr/>
        </p:nvSpPr>
        <p:spPr>
          <a:xfrm>
            <a:off x="5486920" y="371169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6A1632C-8ED9-0F5D-E95A-EBBE8738D3E3}"/>
              </a:ext>
            </a:extLst>
          </p:cNvPr>
          <p:cNvSpPr/>
          <p:nvPr/>
        </p:nvSpPr>
        <p:spPr>
          <a:xfrm>
            <a:off x="5490773" y="145146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CC49EE4-79A8-5D3B-FDBA-D0BC03D363E6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3804879" y="1817198"/>
            <a:ext cx="76708" cy="112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0F9FA6D-A496-7352-6088-A25FA534AFE9}"/>
              </a:ext>
            </a:extLst>
          </p:cNvPr>
          <p:cNvCxnSpPr>
            <a:cxnSpLocks/>
            <a:stCxn id="18" idx="7"/>
          </p:cNvCxnSpPr>
          <p:nvPr/>
        </p:nvCxnSpPr>
        <p:spPr>
          <a:xfrm flipV="1">
            <a:off x="4034323" y="1811464"/>
            <a:ext cx="83131" cy="1186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AA78601-ADFA-E8F0-CD5A-0DECF064D357}"/>
              </a:ext>
            </a:extLst>
          </p:cNvPr>
          <p:cNvCxnSpPr>
            <a:cxnSpLocks/>
            <a:stCxn id="18" idx="3"/>
          </p:cNvCxnSpPr>
          <p:nvPr/>
        </p:nvCxnSpPr>
        <p:spPr>
          <a:xfrm flipH="1">
            <a:off x="3796153" y="2082889"/>
            <a:ext cx="85434" cy="1323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24C02CF-AA28-0386-E45A-4AF08B8BC33F}"/>
              </a:ext>
            </a:extLst>
          </p:cNvPr>
          <p:cNvCxnSpPr>
            <a:cxnSpLocks/>
            <a:stCxn id="18" idx="5"/>
          </p:cNvCxnSpPr>
          <p:nvPr/>
        </p:nvCxnSpPr>
        <p:spPr>
          <a:xfrm>
            <a:off x="4034323" y="2082889"/>
            <a:ext cx="83131" cy="1340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8ECBF180-65F2-9546-2DED-5A183D503B51}"/>
              </a:ext>
            </a:extLst>
          </p:cNvPr>
          <p:cNvSpPr/>
          <p:nvPr/>
        </p:nvSpPr>
        <p:spPr>
          <a:xfrm>
            <a:off x="4535832" y="1893674"/>
            <a:ext cx="216000" cy="216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6096F69F-D56F-C19A-EA18-443C06F21B21}"/>
              </a:ext>
            </a:extLst>
          </p:cNvPr>
          <p:cNvCxnSpPr>
            <a:cxnSpLocks/>
            <a:stCxn id="105" idx="1"/>
          </p:cNvCxnSpPr>
          <p:nvPr/>
        </p:nvCxnSpPr>
        <p:spPr>
          <a:xfrm flipH="1" flipV="1">
            <a:off x="4490756" y="1812351"/>
            <a:ext cx="76708" cy="112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8E36DB98-A1CF-5D86-8BA1-6D2B198C2604}"/>
              </a:ext>
            </a:extLst>
          </p:cNvPr>
          <p:cNvCxnSpPr>
            <a:cxnSpLocks/>
            <a:stCxn id="105" idx="7"/>
          </p:cNvCxnSpPr>
          <p:nvPr/>
        </p:nvCxnSpPr>
        <p:spPr>
          <a:xfrm flipV="1">
            <a:off x="4720200" y="1806617"/>
            <a:ext cx="83131" cy="1186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F078BDB1-B15D-DFD0-0C3F-D8B575883964}"/>
              </a:ext>
            </a:extLst>
          </p:cNvPr>
          <p:cNvCxnSpPr>
            <a:cxnSpLocks/>
            <a:stCxn id="105" idx="3"/>
          </p:cNvCxnSpPr>
          <p:nvPr/>
        </p:nvCxnSpPr>
        <p:spPr>
          <a:xfrm flipH="1">
            <a:off x="4482030" y="2078042"/>
            <a:ext cx="85434" cy="1323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E2BC090-DCBF-A495-5570-5A8283CB3951}"/>
              </a:ext>
            </a:extLst>
          </p:cNvPr>
          <p:cNvCxnSpPr>
            <a:cxnSpLocks/>
            <a:stCxn id="105" idx="5"/>
          </p:cNvCxnSpPr>
          <p:nvPr/>
        </p:nvCxnSpPr>
        <p:spPr>
          <a:xfrm>
            <a:off x="4720200" y="2078042"/>
            <a:ext cx="83131" cy="1340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0" name="Oval 109">
            <a:extLst>
              <a:ext uri="{FF2B5EF4-FFF2-40B4-BE49-F238E27FC236}">
                <a16:creationId xmlns:a16="http://schemas.microsoft.com/office/drawing/2014/main" id="{9E892E55-DF23-5838-F638-09CF652D1905}"/>
              </a:ext>
            </a:extLst>
          </p:cNvPr>
          <p:cNvSpPr/>
          <p:nvPr/>
        </p:nvSpPr>
        <p:spPr>
          <a:xfrm>
            <a:off x="5219421" y="1893135"/>
            <a:ext cx="216000" cy="216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E03128A2-5D21-435C-F2D5-6BE5A8CB0E65}"/>
              </a:ext>
            </a:extLst>
          </p:cNvPr>
          <p:cNvCxnSpPr>
            <a:cxnSpLocks/>
            <a:stCxn id="110" idx="1"/>
          </p:cNvCxnSpPr>
          <p:nvPr/>
        </p:nvCxnSpPr>
        <p:spPr>
          <a:xfrm flipH="1" flipV="1">
            <a:off x="5174345" y="1811812"/>
            <a:ext cx="76708" cy="112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B0096FE1-9AF5-CDBD-A5FE-3169F358356D}"/>
              </a:ext>
            </a:extLst>
          </p:cNvPr>
          <p:cNvCxnSpPr>
            <a:cxnSpLocks/>
            <a:stCxn id="110" idx="7"/>
          </p:cNvCxnSpPr>
          <p:nvPr/>
        </p:nvCxnSpPr>
        <p:spPr>
          <a:xfrm flipV="1">
            <a:off x="5403789" y="1806078"/>
            <a:ext cx="83131" cy="1186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1F417C97-FDEA-2301-6E74-D266900DFE3C}"/>
              </a:ext>
            </a:extLst>
          </p:cNvPr>
          <p:cNvCxnSpPr>
            <a:cxnSpLocks/>
            <a:stCxn id="110" idx="3"/>
          </p:cNvCxnSpPr>
          <p:nvPr/>
        </p:nvCxnSpPr>
        <p:spPr>
          <a:xfrm flipH="1">
            <a:off x="5165619" y="2077503"/>
            <a:ext cx="85434" cy="1323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A07FDA33-2710-4729-44B3-22E88948BB2D}"/>
              </a:ext>
            </a:extLst>
          </p:cNvPr>
          <p:cNvCxnSpPr>
            <a:cxnSpLocks/>
            <a:stCxn id="110" idx="5"/>
          </p:cNvCxnSpPr>
          <p:nvPr/>
        </p:nvCxnSpPr>
        <p:spPr>
          <a:xfrm>
            <a:off x="5403789" y="2077503"/>
            <a:ext cx="83131" cy="1340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9396C5A6-1F2C-3E07-A4FE-B85C960E91D9}"/>
              </a:ext>
            </a:extLst>
          </p:cNvPr>
          <p:cNvSpPr/>
          <p:nvPr/>
        </p:nvSpPr>
        <p:spPr>
          <a:xfrm>
            <a:off x="3849948" y="2651020"/>
            <a:ext cx="216000" cy="216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6CF3FD59-FBFE-7DBF-DC5D-B79521C9ADA0}"/>
              </a:ext>
            </a:extLst>
          </p:cNvPr>
          <p:cNvCxnSpPr>
            <a:cxnSpLocks/>
            <a:stCxn id="115" idx="1"/>
          </p:cNvCxnSpPr>
          <p:nvPr/>
        </p:nvCxnSpPr>
        <p:spPr>
          <a:xfrm flipH="1" flipV="1">
            <a:off x="3804872" y="2569697"/>
            <a:ext cx="76708" cy="112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E667599D-0DE1-76FE-35E4-084A4AACC9E7}"/>
              </a:ext>
            </a:extLst>
          </p:cNvPr>
          <p:cNvCxnSpPr>
            <a:cxnSpLocks/>
            <a:stCxn id="115" idx="7"/>
          </p:cNvCxnSpPr>
          <p:nvPr/>
        </p:nvCxnSpPr>
        <p:spPr>
          <a:xfrm flipV="1">
            <a:off x="4034316" y="2563963"/>
            <a:ext cx="83131" cy="1186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26338849-565B-63BD-6FDE-7AE55DBC0796}"/>
              </a:ext>
            </a:extLst>
          </p:cNvPr>
          <p:cNvCxnSpPr>
            <a:cxnSpLocks/>
            <a:stCxn id="115" idx="3"/>
          </p:cNvCxnSpPr>
          <p:nvPr/>
        </p:nvCxnSpPr>
        <p:spPr>
          <a:xfrm flipH="1">
            <a:off x="3796146" y="2835388"/>
            <a:ext cx="85434" cy="1323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DD95BE99-CBC8-6EA4-4B28-3EF6E075B5B6}"/>
              </a:ext>
            </a:extLst>
          </p:cNvPr>
          <p:cNvCxnSpPr>
            <a:cxnSpLocks/>
            <a:stCxn id="115" idx="5"/>
          </p:cNvCxnSpPr>
          <p:nvPr/>
        </p:nvCxnSpPr>
        <p:spPr>
          <a:xfrm>
            <a:off x="4034316" y="2835388"/>
            <a:ext cx="83131" cy="1340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Oval 119">
            <a:extLst>
              <a:ext uri="{FF2B5EF4-FFF2-40B4-BE49-F238E27FC236}">
                <a16:creationId xmlns:a16="http://schemas.microsoft.com/office/drawing/2014/main" id="{A79FAA57-C964-CCC8-40B9-C790A4430BBD}"/>
              </a:ext>
            </a:extLst>
          </p:cNvPr>
          <p:cNvSpPr/>
          <p:nvPr/>
        </p:nvSpPr>
        <p:spPr>
          <a:xfrm>
            <a:off x="4532521" y="2649453"/>
            <a:ext cx="216000" cy="216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735ED642-252B-AD88-480C-EC50617BB6EC}"/>
              </a:ext>
            </a:extLst>
          </p:cNvPr>
          <p:cNvCxnSpPr>
            <a:cxnSpLocks/>
            <a:stCxn id="120" idx="1"/>
          </p:cNvCxnSpPr>
          <p:nvPr/>
        </p:nvCxnSpPr>
        <p:spPr>
          <a:xfrm flipH="1" flipV="1">
            <a:off x="4487445" y="2568130"/>
            <a:ext cx="76708" cy="112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C883E076-463C-CBCB-0F94-AB5D6A5B10B0}"/>
              </a:ext>
            </a:extLst>
          </p:cNvPr>
          <p:cNvCxnSpPr>
            <a:cxnSpLocks/>
            <a:stCxn id="120" idx="7"/>
          </p:cNvCxnSpPr>
          <p:nvPr/>
        </p:nvCxnSpPr>
        <p:spPr>
          <a:xfrm flipV="1">
            <a:off x="4716889" y="2562396"/>
            <a:ext cx="83131" cy="1186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2B1649EF-978D-1331-EE37-E33FB17957B4}"/>
              </a:ext>
            </a:extLst>
          </p:cNvPr>
          <p:cNvCxnSpPr>
            <a:cxnSpLocks/>
            <a:stCxn id="120" idx="3"/>
          </p:cNvCxnSpPr>
          <p:nvPr/>
        </p:nvCxnSpPr>
        <p:spPr>
          <a:xfrm flipH="1">
            <a:off x="4478719" y="2833821"/>
            <a:ext cx="85434" cy="1323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065FF99E-AD44-99BE-1AA1-BB3B78F0E54F}"/>
              </a:ext>
            </a:extLst>
          </p:cNvPr>
          <p:cNvCxnSpPr>
            <a:cxnSpLocks/>
            <a:stCxn id="120" idx="5"/>
          </p:cNvCxnSpPr>
          <p:nvPr/>
        </p:nvCxnSpPr>
        <p:spPr>
          <a:xfrm>
            <a:off x="4716889" y="2833821"/>
            <a:ext cx="83131" cy="1340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" name="Oval 124">
            <a:extLst>
              <a:ext uri="{FF2B5EF4-FFF2-40B4-BE49-F238E27FC236}">
                <a16:creationId xmlns:a16="http://schemas.microsoft.com/office/drawing/2014/main" id="{10CA8445-3FAF-CB61-29D2-C35E2834E319}"/>
              </a:ext>
            </a:extLst>
          </p:cNvPr>
          <p:cNvSpPr/>
          <p:nvPr/>
        </p:nvSpPr>
        <p:spPr>
          <a:xfrm>
            <a:off x="5217133" y="2647411"/>
            <a:ext cx="216000" cy="216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DD9D856D-FE34-A64C-B693-2A727B836569}"/>
              </a:ext>
            </a:extLst>
          </p:cNvPr>
          <p:cNvCxnSpPr>
            <a:cxnSpLocks/>
            <a:stCxn id="125" idx="1"/>
          </p:cNvCxnSpPr>
          <p:nvPr/>
        </p:nvCxnSpPr>
        <p:spPr>
          <a:xfrm flipH="1" flipV="1">
            <a:off x="5172057" y="2566088"/>
            <a:ext cx="76708" cy="112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FAA24A3C-2542-EE00-E825-B2E694FDAE0B}"/>
              </a:ext>
            </a:extLst>
          </p:cNvPr>
          <p:cNvCxnSpPr>
            <a:cxnSpLocks/>
            <a:stCxn id="125" idx="7"/>
          </p:cNvCxnSpPr>
          <p:nvPr/>
        </p:nvCxnSpPr>
        <p:spPr>
          <a:xfrm flipV="1">
            <a:off x="5401501" y="2560354"/>
            <a:ext cx="83131" cy="1186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0" name="Straight Arrow Connector 959">
            <a:extLst>
              <a:ext uri="{FF2B5EF4-FFF2-40B4-BE49-F238E27FC236}">
                <a16:creationId xmlns:a16="http://schemas.microsoft.com/office/drawing/2014/main" id="{554EA8DB-9DBA-62A3-3A27-FA14BE3CA470}"/>
              </a:ext>
            </a:extLst>
          </p:cNvPr>
          <p:cNvCxnSpPr>
            <a:cxnSpLocks/>
            <a:stCxn id="125" idx="3"/>
          </p:cNvCxnSpPr>
          <p:nvPr/>
        </p:nvCxnSpPr>
        <p:spPr>
          <a:xfrm flipH="1">
            <a:off x="5163331" y="2831779"/>
            <a:ext cx="85434" cy="1323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1" name="Straight Arrow Connector 960">
            <a:extLst>
              <a:ext uri="{FF2B5EF4-FFF2-40B4-BE49-F238E27FC236}">
                <a16:creationId xmlns:a16="http://schemas.microsoft.com/office/drawing/2014/main" id="{5322F0A0-A59D-AEF4-07E1-DDCE3FD8418E}"/>
              </a:ext>
            </a:extLst>
          </p:cNvPr>
          <p:cNvCxnSpPr>
            <a:cxnSpLocks/>
            <a:stCxn id="125" idx="5"/>
          </p:cNvCxnSpPr>
          <p:nvPr/>
        </p:nvCxnSpPr>
        <p:spPr>
          <a:xfrm>
            <a:off x="5401501" y="2831779"/>
            <a:ext cx="83131" cy="1340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2" name="Oval 961">
            <a:extLst>
              <a:ext uri="{FF2B5EF4-FFF2-40B4-BE49-F238E27FC236}">
                <a16:creationId xmlns:a16="http://schemas.microsoft.com/office/drawing/2014/main" id="{3A49F8AB-3B09-D8ED-3224-1703E4ADEB34}"/>
              </a:ext>
            </a:extLst>
          </p:cNvPr>
          <p:cNvSpPr/>
          <p:nvPr/>
        </p:nvSpPr>
        <p:spPr>
          <a:xfrm>
            <a:off x="3849436" y="3403519"/>
            <a:ext cx="216000" cy="216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3" name="Straight Arrow Connector 962">
            <a:extLst>
              <a:ext uri="{FF2B5EF4-FFF2-40B4-BE49-F238E27FC236}">
                <a16:creationId xmlns:a16="http://schemas.microsoft.com/office/drawing/2014/main" id="{71ABB615-5F9E-AE5F-04EB-7C08B8C27370}"/>
              </a:ext>
            </a:extLst>
          </p:cNvPr>
          <p:cNvCxnSpPr>
            <a:cxnSpLocks/>
            <a:stCxn id="962" idx="1"/>
          </p:cNvCxnSpPr>
          <p:nvPr/>
        </p:nvCxnSpPr>
        <p:spPr>
          <a:xfrm flipH="1" flipV="1">
            <a:off x="3804360" y="3322196"/>
            <a:ext cx="76708" cy="112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4" name="Straight Arrow Connector 963">
            <a:extLst>
              <a:ext uri="{FF2B5EF4-FFF2-40B4-BE49-F238E27FC236}">
                <a16:creationId xmlns:a16="http://schemas.microsoft.com/office/drawing/2014/main" id="{929BD015-765D-DA59-0C71-E0123EFE67E8}"/>
              </a:ext>
            </a:extLst>
          </p:cNvPr>
          <p:cNvCxnSpPr>
            <a:cxnSpLocks/>
            <a:stCxn id="962" idx="7"/>
          </p:cNvCxnSpPr>
          <p:nvPr/>
        </p:nvCxnSpPr>
        <p:spPr>
          <a:xfrm flipV="1">
            <a:off x="4033804" y="3316462"/>
            <a:ext cx="83131" cy="1186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5" name="Straight Arrow Connector 964">
            <a:extLst>
              <a:ext uri="{FF2B5EF4-FFF2-40B4-BE49-F238E27FC236}">
                <a16:creationId xmlns:a16="http://schemas.microsoft.com/office/drawing/2014/main" id="{8D85D221-9993-F8F9-B48A-C561C705C06C}"/>
              </a:ext>
            </a:extLst>
          </p:cNvPr>
          <p:cNvCxnSpPr>
            <a:cxnSpLocks/>
            <a:stCxn id="962" idx="3"/>
          </p:cNvCxnSpPr>
          <p:nvPr/>
        </p:nvCxnSpPr>
        <p:spPr>
          <a:xfrm flipH="1">
            <a:off x="3795634" y="3587887"/>
            <a:ext cx="85434" cy="1323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6" name="Straight Arrow Connector 965">
            <a:extLst>
              <a:ext uri="{FF2B5EF4-FFF2-40B4-BE49-F238E27FC236}">
                <a16:creationId xmlns:a16="http://schemas.microsoft.com/office/drawing/2014/main" id="{A8509A9B-CEF4-C336-F62D-16FD029952DC}"/>
              </a:ext>
            </a:extLst>
          </p:cNvPr>
          <p:cNvCxnSpPr>
            <a:cxnSpLocks/>
            <a:stCxn id="962" idx="5"/>
          </p:cNvCxnSpPr>
          <p:nvPr/>
        </p:nvCxnSpPr>
        <p:spPr>
          <a:xfrm>
            <a:off x="4033804" y="3587887"/>
            <a:ext cx="83131" cy="1340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7" name="Oval 966">
            <a:extLst>
              <a:ext uri="{FF2B5EF4-FFF2-40B4-BE49-F238E27FC236}">
                <a16:creationId xmlns:a16="http://schemas.microsoft.com/office/drawing/2014/main" id="{1D24A714-20C8-7F1C-75B6-653CB2ED43E3}"/>
              </a:ext>
            </a:extLst>
          </p:cNvPr>
          <p:cNvSpPr/>
          <p:nvPr/>
        </p:nvSpPr>
        <p:spPr>
          <a:xfrm>
            <a:off x="4532521" y="3403519"/>
            <a:ext cx="216000" cy="216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8" name="Straight Arrow Connector 967">
            <a:extLst>
              <a:ext uri="{FF2B5EF4-FFF2-40B4-BE49-F238E27FC236}">
                <a16:creationId xmlns:a16="http://schemas.microsoft.com/office/drawing/2014/main" id="{B707D685-9348-90CD-9E65-56866FA9EAA5}"/>
              </a:ext>
            </a:extLst>
          </p:cNvPr>
          <p:cNvCxnSpPr>
            <a:cxnSpLocks/>
            <a:stCxn id="967" idx="1"/>
          </p:cNvCxnSpPr>
          <p:nvPr/>
        </p:nvCxnSpPr>
        <p:spPr>
          <a:xfrm flipH="1" flipV="1">
            <a:off x="4487445" y="3322196"/>
            <a:ext cx="76708" cy="112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9" name="Straight Arrow Connector 968">
            <a:extLst>
              <a:ext uri="{FF2B5EF4-FFF2-40B4-BE49-F238E27FC236}">
                <a16:creationId xmlns:a16="http://schemas.microsoft.com/office/drawing/2014/main" id="{B3679C78-0A8B-FCA3-310D-0361C62324DC}"/>
              </a:ext>
            </a:extLst>
          </p:cNvPr>
          <p:cNvCxnSpPr>
            <a:cxnSpLocks/>
            <a:stCxn id="967" idx="7"/>
          </p:cNvCxnSpPr>
          <p:nvPr/>
        </p:nvCxnSpPr>
        <p:spPr>
          <a:xfrm flipV="1">
            <a:off x="4716889" y="3316462"/>
            <a:ext cx="83131" cy="1186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0" name="Straight Arrow Connector 969">
            <a:extLst>
              <a:ext uri="{FF2B5EF4-FFF2-40B4-BE49-F238E27FC236}">
                <a16:creationId xmlns:a16="http://schemas.microsoft.com/office/drawing/2014/main" id="{880C4B8C-6BF8-B155-DA8B-FBA734CCAE11}"/>
              </a:ext>
            </a:extLst>
          </p:cNvPr>
          <p:cNvCxnSpPr>
            <a:cxnSpLocks/>
            <a:stCxn id="967" idx="3"/>
          </p:cNvCxnSpPr>
          <p:nvPr/>
        </p:nvCxnSpPr>
        <p:spPr>
          <a:xfrm flipH="1">
            <a:off x="4478719" y="3587887"/>
            <a:ext cx="85434" cy="1323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1" name="Straight Arrow Connector 970">
            <a:extLst>
              <a:ext uri="{FF2B5EF4-FFF2-40B4-BE49-F238E27FC236}">
                <a16:creationId xmlns:a16="http://schemas.microsoft.com/office/drawing/2014/main" id="{BC2AEB27-840E-E8B7-0E80-2A4D589E815D}"/>
              </a:ext>
            </a:extLst>
          </p:cNvPr>
          <p:cNvCxnSpPr>
            <a:cxnSpLocks/>
            <a:stCxn id="967" idx="5"/>
          </p:cNvCxnSpPr>
          <p:nvPr/>
        </p:nvCxnSpPr>
        <p:spPr>
          <a:xfrm>
            <a:off x="4716889" y="3587887"/>
            <a:ext cx="83131" cy="1340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2" name="Oval 971">
            <a:extLst>
              <a:ext uri="{FF2B5EF4-FFF2-40B4-BE49-F238E27FC236}">
                <a16:creationId xmlns:a16="http://schemas.microsoft.com/office/drawing/2014/main" id="{6EAB21A0-ED2D-7AA5-E98E-41CFCC86C3F2}"/>
              </a:ext>
            </a:extLst>
          </p:cNvPr>
          <p:cNvSpPr/>
          <p:nvPr/>
        </p:nvSpPr>
        <p:spPr>
          <a:xfrm>
            <a:off x="5217133" y="3407881"/>
            <a:ext cx="216000" cy="216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73" name="Straight Arrow Connector 972">
            <a:extLst>
              <a:ext uri="{FF2B5EF4-FFF2-40B4-BE49-F238E27FC236}">
                <a16:creationId xmlns:a16="http://schemas.microsoft.com/office/drawing/2014/main" id="{F3FC60C0-88BB-961A-F913-A188892CF27B}"/>
              </a:ext>
            </a:extLst>
          </p:cNvPr>
          <p:cNvCxnSpPr>
            <a:cxnSpLocks/>
            <a:stCxn id="972" idx="1"/>
          </p:cNvCxnSpPr>
          <p:nvPr/>
        </p:nvCxnSpPr>
        <p:spPr>
          <a:xfrm flipH="1" flipV="1">
            <a:off x="5172057" y="3326558"/>
            <a:ext cx="76708" cy="1129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4" name="Straight Arrow Connector 973">
            <a:extLst>
              <a:ext uri="{FF2B5EF4-FFF2-40B4-BE49-F238E27FC236}">
                <a16:creationId xmlns:a16="http://schemas.microsoft.com/office/drawing/2014/main" id="{076C7271-9B74-C947-85F8-6F7FC8F78A3B}"/>
              </a:ext>
            </a:extLst>
          </p:cNvPr>
          <p:cNvCxnSpPr>
            <a:cxnSpLocks/>
            <a:stCxn id="972" idx="7"/>
          </p:cNvCxnSpPr>
          <p:nvPr/>
        </p:nvCxnSpPr>
        <p:spPr>
          <a:xfrm flipV="1">
            <a:off x="5401501" y="3320824"/>
            <a:ext cx="83131" cy="1186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5" name="Straight Arrow Connector 974">
            <a:extLst>
              <a:ext uri="{FF2B5EF4-FFF2-40B4-BE49-F238E27FC236}">
                <a16:creationId xmlns:a16="http://schemas.microsoft.com/office/drawing/2014/main" id="{D72328E7-FDD7-ED1C-732B-C29547F5E17A}"/>
              </a:ext>
            </a:extLst>
          </p:cNvPr>
          <p:cNvCxnSpPr>
            <a:cxnSpLocks/>
            <a:stCxn id="972" idx="3"/>
          </p:cNvCxnSpPr>
          <p:nvPr/>
        </p:nvCxnSpPr>
        <p:spPr>
          <a:xfrm flipH="1">
            <a:off x="5163331" y="3592249"/>
            <a:ext cx="85434" cy="1323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6" name="Straight Arrow Connector 975">
            <a:extLst>
              <a:ext uri="{FF2B5EF4-FFF2-40B4-BE49-F238E27FC236}">
                <a16:creationId xmlns:a16="http://schemas.microsoft.com/office/drawing/2014/main" id="{481CCEE8-4390-2A02-26CB-6E742BE2E4DF}"/>
              </a:ext>
            </a:extLst>
          </p:cNvPr>
          <p:cNvCxnSpPr>
            <a:cxnSpLocks/>
            <a:stCxn id="972" idx="5"/>
          </p:cNvCxnSpPr>
          <p:nvPr/>
        </p:nvCxnSpPr>
        <p:spPr>
          <a:xfrm>
            <a:off x="5401501" y="3592249"/>
            <a:ext cx="83131" cy="1340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8" name="Straight Arrow Connector 977">
            <a:extLst>
              <a:ext uri="{FF2B5EF4-FFF2-40B4-BE49-F238E27FC236}">
                <a16:creationId xmlns:a16="http://schemas.microsoft.com/office/drawing/2014/main" id="{44FF8BF3-A858-1F1B-8103-25639B1F5C25}"/>
              </a:ext>
            </a:extLst>
          </p:cNvPr>
          <p:cNvCxnSpPr>
            <a:stCxn id="31" idx="2"/>
            <a:endCxn id="5" idx="0"/>
          </p:cNvCxnSpPr>
          <p:nvPr/>
        </p:nvCxnSpPr>
        <p:spPr>
          <a:xfrm flipH="1">
            <a:off x="3616153" y="1813895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9" name="Straight Arrow Connector 978">
            <a:extLst>
              <a:ext uri="{FF2B5EF4-FFF2-40B4-BE49-F238E27FC236}">
                <a16:creationId xmlns:a16="http://schemas.microsoft.com/office/drawing/2014/main" id="{D31A53BC-5D11-2BFE-2B9F-AA9B81B9B370}"/>
              </a:ext>
            </a:extLst>
          </p:cNvPr>
          <p:cNvCxnSpPr/>
          <p:nvPr/>
        </p:nvCxnSpPr>
        <p:spPr>
          <a:xfrm flipH="1">
            <a:off x="3614747" y="2568130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3" name="Straight Arrow Connector 982">
            <a:extLst>
              <a:ext uri="{FF2B5EF4-FFF2-40B4-BE49-F238E27FC236}">
                <a16:creationId xmlns:a16="http://schemas.microsoft.com/office/drawing/2014/main" id="{D8FC1A2A-227C-408D-DA0B-AC28A97053D4}"/>
              </a:ext>
            </a:extLst>
          </p:cNvPr>
          <p:cNvCxnSpPr/>
          <p:nvPr/>
        </p:nvCxnSpPr>
        <p:spPr>
          <a:xfrm flipH="1">
            <a:off x="3614877" y="3324743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4" name="Straight Arrow Connector 983">
            <a:extLst>
              <a:ext uri="{FF2B5EF4-FFF2-40B4-BE49-F238E27FC236}">
                <a16:creationId xmlns:a16="http://schemas.microsoft.com/office/drawing/2014/main" id="{346F92F2-25BC-6D29-82B9-ADA1FECF455F}"/>
              </a:ext>
            </a:extLst>
          </p:cNvPr>
          <p:cNvCxnSpPr/>
          <p:nvPr/>
        </p:nvCxnSpPr>
        <p:spPr>
          <a:xfrm flipH="1">
            <a:off x="4298790" y="1804371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5" name="Straight Arrow Connector 984">
            <a:extLst>
              <a:ext uri="{FF2B5EF4-FFF2-40B4-BE49-F238E27FC236}">
                <a16:creationId xmlns:a16="http://schemas.microsoft.com/office/drawing/2014/main" id="{B2F340AB-D5B4-333E-EE8A-823D182C3D5F}"/>
              </a:ext>
            </a:extLst>
          </p:cNvPr>
          <p:cNvCxnSpPr/>
          <p:nvPr/>
        </p:nvCxnSpPr>
        <p:spPr>
          <a:xfrm flipH="1">
            <a:off x="4297384" y="2558606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6" name="Straight Arrow Connector 985">
            <a:extLst>
              <a:ext uri="{FF2B5EF4-FFF2-40B4-BE49-F238E27FC236}">
                <a16:creationId xmlns:a16="http://schemas.microsoft.com/office/drawing/2014/main" id="{D32F6E31-7F69-F572-6CFC-69FE060C5F3B}"/>
              </a:ext>
            </a:extLst>
          </p:cNvPr>
          <p:cNvCxnSpPr/>
          <p:nvPr/>
        </p:nvCxnSpPr>
        <p:spPr>
          <a:xfrm flipH="1">
            <a:off x="4297514" y="3315219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7" name="Straight Arrow Connector 986">
            <a:extLst>
              <a:ext uri="{FF2B5EF4-FFF2-40B4-BE49-F238E27FC236}">
                <a16:creationId xmlns:a16="http://schemas.microsoft.com/office/drawing/2014/main" id="{62AE7A83-347F-DBD7-2F10-FBEA51604497}"/>
              </a:ext>
            </a:extLst>
          </p:cNvPr>
          <p:cNvCxnSpPr/>
          <p:nvPr/>
        </p:nvCxnSpPr>
        <p:spPr>
          <a:xfrm flipH="1">
            <a:off x="4989095" y="1813023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8" name="Straight Arrow Connector 987">
            <a:extLst>
              <a:ext uri="{FF2B5EF4-FFF2-40B4-BE49-F238E27FC236}">
                <a16:creationId xmlns:a16="http://schemas.microsoft.com/office/drawing/2014/main" id="{5A986226-A28B-CAE1-FE7E-AB8FACD43DFA}"/>
              </a:ext>
            </a:extLst>
          </p:cNvPr>
          <p:cNvCxnSpPr/>
          <p:nvPr/>
        </p:nvCxnSpPr>
        <p:spPr>
          <a:xfrm flipH="1">
            <a:off x="4987689" y="2567258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9" name="Straight Arrow Connector 988">
            <a:extLst>
              <a:ext uri="{FF2B5EF4-FFF2-40B4-BE49-F238E27FC236}">
                <a16:creationId xmlns:a16="http://schemas.microsoft.com/office/drawing/2014/main" id="{FD0553F4-C2E7-4506-6155-E508E90CF11B}"/>
              </a:ext>
            </a:extLst>
          </p:cNvPr>
          <p:cNvCxnSpPr/>
          <p:nvPr/>
        </p:nvCxnSpPr>
        <p:spPr>
          <a:xfrm flipH="1">
            <a:off x="4987819" y="3323871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0" name="Straight Arrow Connector 989">
            <a:extLst>
              <a:ext uri="{FF2B5EF4-FFF2-40B4-BE49-F238E27FC236}">
                <a16:creationId xmlns:a16="http://schemas.microsoft.com/office/drawing/2014/main" id="{15EB8A51-2EC0-8442-77C8-D0D725898AAE}"/>
              </a:ext>
            </a:extLst>
          </p:cNvPr>
          <p:cNvCxnSpPr/>
          <p:nvPr/>
        </p:nvCxnSpPr>
        <p:spPr>
          <a:xfrm flipH="1">
            <a:off x="5666415" y="1814266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1" name="Straight Arrow Connector 990">
            <a:extLst>
              <a:ext uri="{FF2B5EF4-FFF2-40B4-BE49-F238E27FC236}">
                <a16:creationId xmlns:a16="http://schemas.microsoft.com/office/drawing/2014/main" id="{E801BDF4-0BA4-7CF6-73EC-A7558650B0E9}"/>
              </a:ext>
            </a:extLst>
          </p:cNvPr>
          <p:cNvCxnSpPr/>
          <p:nvPr/>
        </p:nvCxnSpPr>
        <p:spPr>
          <a:xfrm flipH="1">
            <a:off x="5665009" y="2568501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2" name="Straight Arrow Connector 991">
            <a:extLst>
              <a:ext uri="{FF2B5EF4-FFF2-40B4-BE49-F238E27FC236}">
                <a16:creationId xmlns:a16="http://schemas.microsoft.com/office/drawing/2014/main" id="{AEF4393A-BC84-B94E-8D74-8770F1D89C82}"/>
              </a:ext>
            </a:extLst>
          </p:cNvPr>
          <p:cNvCxnSpPr/>
          <p:nvPr/>
        </p:nvCxnSpPr>
        <p:spPr>
          <a:xfrm flipH="1">
            <a:off x="5665139" y="3325114"/>
            <a:ext cx="3853" cy="3978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4" name="Straight Arrow Connector 993">
            <a:extLst>
              <a:ext uri="{FF2B5EF4-FFF2-40B4-BE49-F238E27FC236}">
                <a16:creationId xmlns:a16="http://schemas.microsoft.com/office/drawing/2014/main" id="{A903F64F-7D17-0F11-A17E-7D0C5D91D10E}"/>
              </a:ext>
            </a:extLst>
          </p:cNvPr>
          <p:cNvCxnSpPr>
            <a:stCxn id="31" idx="3"/>
            <a:endCxn id="34" idx="1"/>
          </p:cNvCxnSpPr>
          <p:nvPr/>
        </p:nvCxnSpPr>
        <p:spPr>
          <a:xfrm flipV="1">
            <a:off x="3800006" y="1631464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5" name="Straight Arrow Connector 994">
            <a:extLst>
              <a:ext uri="{FF2B5EF4-FFF2-40B4-BE49-F238E27FC236}">
                <a16:creationId xmlns:a16="http://schemas.microsoft.com/office/drawing/2014/main" id="{9A28436B-0D60-F53D-1C32-FF8B975ACE41}"/>
              </a:ext>
            </a:extLst>
          </p:cNvPr>
          <p:cNvCxnSpPr/>
          <p:nvPr/>
        </p:nvCxnSpPr>
        <p:spPr>
          <a:xfrm flipV="1">
            <a:off x="4476431" y="1631239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6" name="Straight Arrow Connector 995">
            <a:extLst>
              <a:ext uri="{FF2B5EF4-FFF2-40B4-BE49-F238E27FC236}">
                <a16:creationId xmlns:a16="http://schemas.microsoft.com/office/drawing/2014/main" id="{A3D2B6DE-CDB4-0F2D-57F4-10C0C22B4C4E}"/>
              </a:ext>
            </a:extLst>
          </p:cNvPr>
          <p:cNvCxnSpPr/>
          <p:nvPr/>
        </p:nvCxnSpPr>
        <p:spPr>
          <a:xfrm flipV="1">
            <a:off x="5163331" y="1623555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7" name="Straight Arrow Connector 996">
            <a:extLst>
              <a:ext uri="{FF2B5EF4-FFF2-40B4-BE49-F238E27FC236}">
                <a16:creationId xmlns:a16="http://schemas.microsoft.com/office/drawing/2014/main" id="{EBA78B30-8457-9ED7-48ED-632D0960618D}"/>
              </a:ext>
            </a:extLst>
          </p:cNvPr>
          <p:cNvCxnSpPr/>
          <p:nvPr/>
        </p:nvCxnSpPr>
        <p:spPr>
          <a:xfrm flipV="1">
            <a:off x="3793346" y="2392437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8" name="Straight Arrow Connector 997">
            <a:extLst>
              <a:ext uri="{FF2B5EF4-FFF2-40B4-BE49-F238E27FC236}">
                <a16:creationId xmlns:a16="http://schemas.microsoft.com/office/drawing/2014/main" id="{D3ACB4A6-992C-CA1B-DD25-7F2CD928EAC6}"/>
              </a:ext>
            </a:extLst>
          </p:cNvPr>
          <p:cNvCxnSpPr/>
          <p:nvPr/>
        </p:nvCxnSpPr>
        <p:spPr>
          <a:xfrm flipV="1">
            <a:off x="4469771" y="2392212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9" name="Straight Arrow Connector 998">
            <a:extLst>
              <a:ext uri="{FF2B5EF4-FFF2-40B4-BE49-F238E27FC236}">
                <a16:creationId xmlns:a16="http://schemas.microsoft.com/office/drawing/2014/main" id="{1D61807C-5C01-0FDE-A828-D09AFADA751A}"/>
              </a:ext>
            </a:extLst>
          </p:cNvPr>
          <p:cNvCxnSpPr/>
          <p:nvPr/>
        </p:nvCxnSpPr>
        <p:spPr>
          <a:xfrm flipV="1">
            <a:off x="5156671" y="2384528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0" name="Straight Arrow Connector 999">
            <a:extLst>
              <a:ext uri="{FF2B5EF4-FFF2-40B4-BE49-F238E27FC236}">
                <a16:creationId xmlns:a16="http://schemas.microsoft.com/office/drawing/2014/main" id="{AB68DB67-79BD-6745-7CA7-78F00FE8D614}"/>
              </a:ext>
            </a:extLst>
          </p:cNvPr>
          <p:cNvCxnSpPr/>
          <p:nvPr/>
        </p:nvCxnSpPr>
        <p:spPr>
          <a:xfrm flipV="1">
            <a:off x="3790219" y="3147659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1" name="Straight Arrow Connector 1000">
            <a:extLst>
              <a:ext uri="{FF2B5EF4-FFF2-40B4-BE49-F238E27FC236}">
                <a16:creationId xmlns:a16="http://schemas.microsoft.com/office/drawing/2014/main" id="{5331BF96-A288-9448-2CEC-FAB8D1C4A780}"/>
              </a:ext>
            </a:extLst>
          </p:cNvPr>
          <p:cNvCxnSpPr/>
          <p:nvPr/>
        </p:nvCxnSpPr>
        <p:spPr>
          <a:xfrm flipV="1">
            <a:off x="4466644" y="3147434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2" name="Straight Arrow Connector 1001">
            <a:extLst>
              <a:ext uri="{FF2B5EF4-FFF2-40B4-BE49-F238E27FC236}">
                <a16:creationId xmlns:a16="http://schemas.microsoft.com/office/drawing/2014/main" id="{85CE2602-F31D-90E8-E7CB-50FB58B5BBA1}"/>
              </a:ext>
            </a:extLst>
          </p:cNvPr>
          <p:cNvCxnSpPr/>
          <p:nvPr/>
        </p:nvCxnSpPr>
        <p:spPr>
          <a:xfrm flipV="1">
            <a:off x="5153544" y="3139750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3" name="Straight Arrow Connector 1002">
            <a:extLst>
              <a:ext uri="{FF2B5EF4-FFF2-40B4-BE49-F238E27FC236}">
                <a16:creationId xmlns:a16="http://schemas.microsoft.com/office/drawing/2014/main" id="{2072A6ED-1B4F-0938-631B-3C68609F6E18}"/>
              </a:ext>
            </a:extLst>
          </p:cNvPr>
          <p:cNvCxnSpPr/>
          <p:nvPr/>
        </p:nvCxnSpPr>
        <p:spPr>
          <a:xfrm flipV="1">
            <a:off x="3790219" y="3901284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4" name="Straight Arrow Connector 1003">
            <a:extLst>
              <a:ext uri="{FF2B5EF4-FFF2-40B4-BE49-F238E27FC236}">
                <a16:creationId xmlns:a16="http://schemas.microsoft.com/office/drawing/2014/main" id="{8B1DDE17-D5FF-97A6-0EC5-A0A4B3C6BC3A}"/>
              </a:ext>
            </a:extLst>
          </p:cNvPr>
          <p:cNvCxnSpPr/>
          <p:nvPr/>
        </p:nvCxnSpPr>
        <p:spPr>
          <a:xfrm flipV="1">
            <a:off x="4466644" y="3901059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5" name="Straight Arrow Connector 1004">
            <a:extLst>
              <a:ext uri="{FF2B5EF4-FFF2-40B4-BE49-F238E27FC236}">
                <a16:creationId xmlns:a16="http://schemas.microsoft.com/office/drawing/2014/main" id="{2FB94545-D1CA-6A2A-6169-3BC4AF03EB5C}"/>
              </a:ext>
            </a:extLst>
          </p:cNvPr>
          <p:cNvCxnSpPr/>
          <p:nvPr/>
        </p:nvCxnSpPr>
        <p:spPr>
          <a:xfrm flipV="1">
            <a:off x="5153544" y="3893375"/>
            <a:ext cx="323589" cy="243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6" name="Rectangle 1005">
            <a:extLst>
              <a:ext uri="{FF2B5EF4-FFF2-40B4-BE49-F238E27FC236}">
                <a16:creationId xmlns:a16="http://schemas.microsoft.com/office/drawing/2014/main" id="{0D015A86-03A0-F797-9AAB-7C148491D17C}"/>
              </a:ext>
            </a:extLst>
          </p:cNvPr>
          <p:cNvSpPr/>
          <p:nvPr/>
        </p:nvSpPr>
        <p:spPr>
          <a:xfrm>
            <a:off x="2117125" y="1445297"/>
            <a:ext cx="722423" cy="26202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Data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Source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1009" name="Rectangle 1008">
            <a:extLst>
              <a:ext uri="{FF2B5EF4-FFF2-40B4-BE49-F238E27FC236}">
                <a16:creationId xmlns:a16="http://schemas.microsoft.com/office/drawing/2014/main" id="{E9379621-FD28-2A66-D7D0-1CC7240E993B}"/>
              </a:ext>
            </a:extLst>
          </p:cNvPr>
          <p:cNvSpPr/>
          <p:nvPr/>
        </p:nvSpPr>
        <p:spPr>
          <a:xfrm>
            <a:off x="6448098" y="1456071"/>
            <a:ext cx="722423" cy="26202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Data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Sink</a:t>
            </a:r>
            <a:endParaRPr lang="en-CN" dirty="0">
              <a:solidFill>
                <a:schemeClr val="tx1"/>
              </a:solidFill>
            </a:endParaRPr>
          </a:p>
        </p:txBody>
      </p:sp>
      <p:cxnSp>
        <p:nvCxnSpPr>
          <p:cNvPr id="1011" name="Elbow Connector 1010">
            <a:extLst>
              <a:ext uri="{FF2B5EF4-FFF2-40B4-BE49-F238E27FC236}">
                <a16:creationId xmlns:a16="http://schemas.microsoft.com/office/drawing/2014/main" id="{C13438AB-1C82-AF2B-5B3F-54004A7E280B}"/>
              </a:ext>
            </a:extLst>
          </p:cNvPr>
          <p:cNvCxnSpPr>
            <a:stCxn id="31" idx="1"/>
            <a:endCxn id="10" idx="1"/>
          </p:cNvCxnSpPr>
          <p:nvPr/>
        </p:nvCxnSpPr>
        <p:spPr>
          <a:xfrm rot="10800000" flipV="1">
            <a:off x="3436154" y="1633895"/>
            <a:ext cx="3853" cy="2262852"/>
          </a:xfrm>
          <a:prstGeom prst="bentConnector3">
            <a:avLst>
              <a:gd name="adj1" fmla="val 6033039"/>
            </a:avLst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3" name="Straight Connector 1012">
            <a:extLst>
              <a:ext uri="{FF2B5EF4-FFF2-40B4-BE49-F238E27FC236}">
                <a16:creationId xmlns:a16="http://schemas.microsoft.com/office/drawing/2014/main" id="{9C2B3544-74A8-5F3E-6125-DF1D6329E6CF}"/>
              </a:ext>
            </a:extLst>
          </p:cNvPr>
          <p:cNvCxnSpPr>
            <a:cxnSpLocks/>
            <a:stCxn id="1006" idx="3"/>
          </p:cNvCxnSpPr>
          <p:nvPr/>
        </p:nvCxnSpPr>
        <p:spPr>
          <a:xfrm>
            <a:off x="2839548" y="2755411"/>
            <a:ext cx="36988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15" name="TextBox 1014">
            <a:extLst>
              <a:ext uri="{FF2B5EF4-FFF2-40B4-BE49-F238E27FC236}">
                <a16:creationId xmlns:a16="http://schemas.microsoft.com/office/drawing/2014/main" id="{CE04A3DD-6E50-D74A-EBA5-4C162D4B924B}"/>
              </a:ext>
            </a:extLst>
          </p:cNvPr>
          <p:cNvSpPr txBox="1"/>
          <p:nvPr/>
        </p:nvSpPr>
        <p:spPr>
          <a:xfrm>
            <a:off x="2932918" y="2590158"/>
            <a:ext cx="54373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NoC</a:t>
            </a:r>
            <a:endParaRPr lang="en-CN" dirty="0">
              <a:latin typeface="Lato" panose="020F0502020204030203" pitchFamily="34" charset="77"/>
            </a:endParaRPr>
          </a:p>
        </p:txBody>
      </p:sp>
      <p:cxnSp>
        <p:nvCxnSpPr>
          <p:cNvPr id="1020" name="Elbow Connector 1019">
            <a:extLst>
              <a:ext uri="{FF2B5EF4-FFF2-40B4-BE49-F238E27FC236}">
                <a16:creationId xmlns:a16="http://schemas.microsoft.com/office/drawing/2014/main" id="{F864C1B6-16A4-AB7B-9A72-A6163B87610F}"/>
              </a:ext>
            </a:extLst>
          </p:cNvPr>
          <p:cNvCxnSpPr>
            <a:stCxn id="43" idx="3"/>
            <a:endCxn id="42" idx="3"/>
          </p:cNvCxnSpPr>
          <p:nvPr/>
        </p:nvCxnSpPr>
        <p:spPr>
          <a:xfrm flipH="1">
            <a:off x="5846920" y="1631464"/>
            <a:ext cx="3853" cy="2260228"/>
          </a:xfrm>
          <a:prstGeom prst="bentConnector3">
            <a:avLst>
              <a:gd name="adj1" fmla="val -5933039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2" name="Straight Arrow Connector 1021">
            <a:extLst>
              <a:ext uri="{FF2B5EF4-FFF2-40B4-BE49-F238E27FC236}">
                <a16:creationId xmlns:a16="http://schemas.microsoft.com/office/drawing/2014/main" id="{D0723263-2843-812C-77D8-CA5204755B2D}"/>
              </a:ext>
            </a:extLst>
          </p:cNvPr>
          <p:cNvCxnSpPr>
            <a:cxnSpLocks/>
            <a:endCxn id="1009" idx="1"/>
          </p:cNvCxnSpPr>
          <p:nvPr/>
        </p:nvCxnSpPr>
        <p:spPr>
          <a:xfrm>
            <a:off x="6082338" y="2766185"/>
            <a:ext cx="36576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AF169674-DE49-5251-FA1E-7BF1ECAE7FB9}"/>
              </a:ext>
            </a:extLst>
          </p:cNvPr>
          <p:cNvSpPr txBox="1"/>
          <p:nvPr/>
        </p:nvSpPr>
        <p:spPr>
          <a:xfrm>
            <a:off x="5843092" y="2597244"/>
            <a:ext cx="54373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NoC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B41105-77C9-AD09-9FE8-232B8A542842}"/>
              </a:ext>
            </a:extLst>
          </p:cNvPr>
          <p:cNvSpPr/>
          <p:nvPr/>
        </p:nvSpPr>
        <p:spPr>
          <a:xfrm>
            <a:off x="1886552" y="1241659"/>
            <a:ext cx="5467149" cy="2964581"/>
          </a:xfrm>
          <a:prstGeom prst="rect">
            <a:avLst/>
          </a:prstGeom>
          <a:solidFill>
            <a:srgbClr val="F2F2F2">
              <a:alpha val="6941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1CA8B8-E0B6-4A28-0E52-275BEBBB57C2}"/>
              </a:ext>
            </a:extLst>
          </p:cNvPr>
          <p:cNvSpPr txBox="1"/>
          <p:nvPr/>
        </p:nvSpPr>
        <p:spPr>
          <a:xfrm>
            <a:off x="2640614" y="2111150"/>
            <a:ext cx="3999813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latin typeface="+mn-lt"/>
              </a:rPr>
              <a:t>Goal</a:t>
            </a:r>
            <a:r>
              <a:rPr lang="zh-CN" altLang="en-US" sz="2400" dirty="0">
                <a:latin typeface="+mn-lt"/>
              </a:rPr>
              <a:t> </a:t>
            </a:r>
            <a:r>
              <a:rPr lang="en-US" altLang="zh-CN" sz="2400" dirty="0">
                <a:latin typeface="+mn-lt"/>
              </a:rPr>
              <a:t>1:</a:t>
            </a:r>
            <a:r>
              <a:rPr lang="zh-CN" altLang="en-US" sz="2400" dirty="0">
                <a:latin typeface="+mn-lt"/>
              </a:rPr>
              <a:t> </a:t>
            </a:r>
            <a:r>
              <a:rPr lang="en-US" altLang="zh-CN" sz="2400" dirty="0">
                <a:latin typeface="+mn-lt"/>
              </a:rPr>
              <a:t>Increase</a:t>
            </a:r>
            <a:r>
              <a:rPr lang="zh-CN" altLang="en-US" sz="2400" dirty="0">
                <a:latin typeface="+mn-lt"/>
              </a:rPr>
              <a:t> </a:t>
            </a:r>
            <a:r>
              <a:rPr lang="en-US" altLang="zh-CN" sz="2400" dirty="0">
                <a:latin typeface="+mn-lt"/>
              </a:rPr>
              <a:t>Data</a:t>
            </a:r>
            <a:r>
              <a:rPr lang="zh-CN" altLang="en-US" sz="2400" dirty="0">
                <a:latin typeface="+mn-lt"/>
              </a:rPr>
              <a:t> </a:t>
            </a:r>
            <a:r>
              <a:rPr lang="en-US" altLang="zh-CN" sz="2400" dirty="0">
                <a:latin typeface="+mn-lt"/>
              </a:rPr>
              <a:t>Reuse</a:t>
            </a:r>
            <a:r>
              <a:rPr lang="zh-CN" altLang="en-US" sz="2400" dirty="0">
                <a:latin typeface="+mn-lt"/>
              </a:rPr>
              <a:t> </a:t>
            </a:r>
            <a:endParaRPr lang="en-US" altLang="zh-CN" sz="2400" dirty="0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6876CB-6ADF-9346-F42C-412DF7259A72}"/>
              </a:ext>
            </a:extLst>
          </p:cNvPr>
          <p:cNvSpPr txBox="1"/>
          <p:nvPr/>
        </p:nvSpPr>
        <p:spPr>
          <a:xfrm>
            <a:off x="1711374" y="2811512"/>
            <a:ext cx="5905784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latin typeface="+mn-lt"/>
              </a:rPr>
              <a:t>Goal</a:t>
            </a:r>
            <a:r>
              <a:rPr lang="zh-CN" altLang="en-US" sz="2400" dirty="0">
                <a:latin typeface="+mn-lt"/>
              </a:rPr>
              <a:t> </a:t>
            </a:r>
            <a:r>
              <a:rPr lang="en-US" altLang="zh-CN" sz="2400" dirty="0">
                <a:latin typeface="+mn-lt"/>
              </a:rPr>
              <a:t>2:</a:t>
            </a:r>
            <a:r>
              <a:rPr lang="zh-CN" altLang="en-US" sz="2400" dirty="0">
                <a:latin typeface="+mn-lt"/>
              </a:rPr>
              <a:t> </a:t>
            </a:r>
            <a:r>
              <a:rPr lang="en-US" altLang="zh-CN" sz="2400" dirty="0">
                <a:latin typeface="+mn-lt"/>
              </a:rPr>
              <a:t>Balance</a:t>
            </a:r>
            <a:r>
              <a:rPr lang="zh-CN" altLang="en-US" sz="2400" dirty="0">
                <a:latin typeface="+mn-lt"/>
              </a:rPr>
              <a:t> </a:t>
            </a:r>
            <a:r>
              <a:rPr lang="en-US" altLang="zh-CN" sz="2400" dirty="0">
                <a:latin typeface="+mn-lt"/>
              </a:rPr>
              <a:t>Parallelized</a:t>
            </a:r>
            <a:r>
              <a:rPr lang="zh-CN" altLang="en-US" sz="2400" dirty="0">
                <a:latin typeface="+mn-lt"/>
              </a:rPr>
              <a:t> </a:t>
            </a:r>
            <a:r>
              <a:rPr lang="en-US" altLang="zh-CN" sz="2400" dirty="0">
                <a:latin typeface="+mn-lt"/>
              </a:rPr>
              <a:t>Computation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049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>
          <a:extLst>
            <a:ext uri="{FF2B5EF4-FFF2-40B4-BE49-F238E27FC236}">
              <a16:creationId xmlns:a16="http://schemas.microsoft.com/office/drawing/2014/main" id="{163680F5-F473-E2E1-B4F2-D02D1A6DD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>
            <a:extLst>
              <a:ext uri="{FF2B5EF4-FFF2-40B4-BE49-F238E27FC236}">
                <a16:creationId xmlns:a16="http://schemas.microsoft.com/office/drawing/2014/main" id="{4893D591-A4CC-FF8C-66C7-0AE988CDCC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722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We use </a:t>
            </a:r>
            <a:r>
              <a:rPr lang="en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Gustavson</a:t>
            </a:r>
            <a:r>
              <a:rPr lang="e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as an example</a:t>
            </a:r>
            <a:r>
              <a:rPr lang="en-US" altLang="zh-CN" dirty="0">
                <a:solidFill>
                  <a:schemeClr val="dk1"/>
                </a:solidFill>
              </a:rPr>
              <a:t>.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1" name="Google Shape;71;p15">
            <a:extLst>
              <a:ext uri="{FF2B5EF4-FFF2-40B4-BE49-F238E27FC236}">
                <a16:creationId xmlns:a16="http://schemas.microsoft.com/office/drawing/2014/main" id="{40301F94-EB3C-7FE0-E500-469ADB4972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/>
              <a:t>Static</a:t>
            </a:r>
            <a:r>
              <a:rPr lang="en" dirty="0"/>
              <a:t> Execution</a:t>
            </a:r>
            <a:r>
              <a:rPr lang="zh-CN" altLang="en-US" dirty="0"/>
              <a:t> </a:t>
            </a:r>
            <a:r>
              <a:rPr lang="en-US" altLang="zh-CN" dirty="0"/>
              <a:t>has</a:t>
            </a:r>
            <a:r>
              <a:rPr lang="zh-CN" altLang="en-US" dirty="0"/>
              <a:t> </a:t>
            </a:r>
            <a:r>
              <a:rPr lang="en-US" altLang="zh-CN" dirty="0"/>
              <a:t>Irregularities</a:t>
            </a:r>
            <a:endParaRPr dirty="0"/>
          </a:p>
        </p:txBody>
      </p:sp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0A4D17C4-BBEC-F8A3-E3A7-8D498B2F04B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7C3E7C4-ABB2-BE9C-8475-F7326B8969E9}"/>
              </a:ext>
            </a:extLst>
          </p:cNvPr>
          <p:cNvGrpSpPr/>
          <p:nvPr/>
        </p:nvGrpSpPr>
        <p:grpSpPr>
          <a:xfrm>
            <a:off x="4403570" y="1541558"/>
            <a:ext cx="1296000" cy="972000"/>
            <a:chOff x="2879570" y="2290750"/>
            <a:chExt cx="1296000" cy="972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2E78FD-386F-F87B-E2B9-A28D529B6851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B64B8FD-6F9C-10A8-A077-F842DD3E39A6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78A9923-89B0-59AD-65AF-EF569AE34BE4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CBCE098-426F-C441-FDF3-46DF180AD172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42EA2DC-3156-539C-8CEF-72275DED5EE4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DB72CBA-331E-0B92-D360-0F64FD00B591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31C2782-CE6D-874E-0A08-AA3F1AF9E4C9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148CCB4-515B-6F3A-E7BE-EFCC345427A5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E534C24-EFBD-462B-E836-35B8FE18C2EC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6C32D4A-0F9E-9F1F-0E16-846097CA9BA0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78E32D7-0B74-373A-B41F-FDC9907571C9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7CBB6B-0A23-2C2B-77AF-14A8AC89A81B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C3EBC2E-295A-4B7B-B9A7-C8B01B541D1A}"/>
              </a:ext>
            </a:extLst>
          </p:cNvPr>
          <p:cNvGrpSpPr/>
          <p:nvPr/>
        </p:nvGrpSpPr>
        <p:grpSpPr>
          <a:xfrm>
            <a:off x="4403570" y="2837558"/>
            <a:ext cx="1296000" cy="1296001"/>
            <a:chOff x="2887928" y="3434873"/>
            <a:chExt cx="1296000" cy="129600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D005FCF-AA38-71B0-968B-1D5C3C8FDD28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D174684-3F1D-5C0F-1D9C-5D6B4C07099B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2E38273-824C-BEFD-9BD5-8B0246380162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F1827BE-9FAC-5ED9-6BCB-C69066CEF9DA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1D33721-8C3A-F4A9-6E4B-908DEB5F14A8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C070103-22C7-AD9B-8F47-375E252556BA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9430AD3-1A93-8795-5BEE-5600679F690D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1557547-45B9-4732-F1D7-1954FE9B04F6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D97B78D-8289-5CD5-4AED-EE45B5FB2DBA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281F676-B86C-874A-0DA9-4266C807640B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841D8C0-AC66-B9B0-A4ED-A495A39E8B89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3AD72CA-B0C7-82E1-229C-0C8E7EC65A66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48E3A78-B135-AAEE-282E-47B00FE032ED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08BAB01-7624-9C2D-799A-C338616CF3A0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46EB151-ACD8-6F13-E408-24066504B03A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1A04A2A-020C-5784-4F54-A611D1D5B7C1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453A3763-8EB1-6F43-EA6C-D96017D687E5}"/>
              </a:ext>
            </a:extLst>
          </p:cNvPr>
          <p:cNvSpPr txBox="1"/>
          <p:nvPr/>
        </p:nvSpPr>
        <p:spPr>
          <a:xfrm>
            <a:off x="4899060" y="413355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62CE359-20D2-BB42-D4B0-5CBB8D48F596}"/>
              </a:ext>
            </a:extLst>
          </p:cNvPr>
          <p:cNvSpPr txBox="1"/>
          <p:nvPr/>
        </p:nvSpPr>
        <p:spPr>
          <a:xfrm>
            <a:off x="4889570" y="2513558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19C3D15C-1FC9-1203-1AA5-C8EA98B1C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6CD28C4-961F-52F2-249C-E337A77130A0}"/>
              </a:ext>
            </a:extLst>
          </p:cNvPr>
          <p:cNvGrpSpPr/>
          <p:nvPr/>
        </p:nvGrpSpPr>
        <p:grpSpPr>
          <a:xfrm>
            <a:off x="3107570" y="2843384"/>
            <a:ext cx="972000" cy="1296000"/>
            <a:chOff x="1658348" y="3248900"/>
            <a:chExt cx="972000" cy="12960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76F19B4-7BD7-56B1-96C9-86C921235F0B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04FDAF1-C7C6-3192-2A65-511A564FE84A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9CD843F-F3A3-7410-FB5A-2B2118D9DD8C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02AB44D-2C4F-2E16-EA3C-9E110C728BD4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07F63F1-559E-195E-D100-D21737390C73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A425303-3A45-B894-4FC5-13D278651BC4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3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2B58A83-6BB9-412E-0DB5-AF537718DCC9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4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7188403-6332-ECDD-2145-E5E21D615324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02E0BD9-4C74-2A45-2ADC-1D3559FB9431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26D37A3-C0DB-4E88-67FD-22B2D0260909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5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9723B6A-0004-6A35-763F-D034F0571352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6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4FED40F-132C-CA1F-24F6-99C492B1D14F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D7650930-D47E-973E-1802-72EFF3D6CD49}"/>
              </a:ext>
            </a:extLst>
          </p:cNvPr>
          <p:cNvSpPr txBox="1"/>
          <p:nvPr/>
        </p:nvSpPr>
        <p:spPr>
          <a:xfrm>
            <a:off x="3450678" y="4133559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63" name="morph_dfoA">
            <a:extLst>
              <a:ext uri="{FF2B5EF4-FFF2-40B4-BE49-F238E27FC236}">
                <a16:creationId xmlns:a16="http://schemas.microsoft.com/office/drawing/2014/main" id="{B413A743-D2A6-1EBF-9615-A3AA352FE1C0}"/>
              </a:ext>
            </a:extLst>
          </p:cNvPr>
          <p:cNvSpPr txBox="1"/>
          <p:nvPr/>
        </p:nvSpPr>
        <p:spPr>
          <a:xfrm>
            <a:off x="846781" y="3709949"/>
            <a:ext cx="1936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#: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Dataflow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execution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order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of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A</a:t>
            </a:r>
            <a:endParaRPr lang="en-CN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706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>
          <a:extLst>
            <a:ext uri="{FF2B5EF4-FFF2-40B4-BE49-F238E27FC236}">
              <a16:creationId xmlns:a16="http://schemas.microsoft.com/office/drawing/2014/main" id="{48EB9971-F9DC-1D91-5C0C-3C88F3D91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2811972B-67FB-E0D0-E60C-740DEBFE54D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1015DE7-16A3-6254-A1C6-5FB3707AA954}"/>
              </a:ext>
            </a:extLst>
          </p:cNvPr>
          <p:cNvGrpSpPr/>
          <p:nvPr/>
        </p:nvGrpSpPr>
        <p:grpSpPr>
          <a:xfrm>
            <a:off x="3107570" y="2843384"/>
            <a:ext cx="972000" cy="1296000"/>
            <a:chOff x="1658348" y="3248900"/>
            <a:chExt cx="972000" cy="1296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D297EFE-686A-EDB8-0307-DB341D7DDCD5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4789111-F988-AFEC-3048-2EFB69380805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BDF173C-DCC4-7FA8-3674-916AC244C9FC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404F447-F32D-A095-4F9A-B81EE0172F31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CD877F-45B5-681E-09FC-F328AFCEF75C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8F3BF9-DCC4-4D46-E334-D63A1348AEA5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3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9066093-25EA-9124-D744-7BB5C0D8CB0A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4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96B5563-4941-9DB8-B074-44DEFC83D381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570982A-EA37-C02B-EDAF-3038AB6C4084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DD39086-7C36-6AB4-AFEF-B883F3CA5248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5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7DD5E52-5CC1-AD18-35AB-99CACCA20CB9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6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808BB2-F6D5-4807-6B83-407DCDD4E146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04A5A4A-9464-2BC5-D77D-FD738B341CD7}"/>
              </a:ext>
            </a:extLst>
          </p:cNvPr>
          <p:cNvGrpSpPr/>
          <p:nvPr/>
        </p:nvGrpSpPr>
        <p:grpSpPr>
          <a:xfrm>
            <a:off x="4403570" y="1541558"/>
            <a:ext cx="1296000" cy="972000"/>
            <a:chOff x="2879570" y="2290750"/>
            <a:chExt cx="1296000" cy="972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0EF0FD7-0ECA-8CEF-3270-E19A82276F7F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D597FB7-1469-8874-6EA5-D617B3B05256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5655A3-C83C-3AB6-5176-6F9C1EF6B761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9B491FD-A258-75CA-7869-098F9C96D63A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7C249AC-F3EA-955E-2781-A81E651B063A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9F510D7-930E-831D-8DC7-AB0D75106F7C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F3931A7-7A17-8D4A-2B91-71930F76713A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0FCBB7E-4B8E-3036-DD47-74D269452A6A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9220693-3F49-AF88-7212-5012174029BB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589BE2D-34D7-2F7B-C60F-EC04D045F15B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B7C6910-104B-DA6C-7FF9-F2DC6B4151DB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7CC7E69-AC5D-B2C2-BDD3-FFFEB82F743C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272D95BB-AF8C-5855-4C80-F4ED158C5403}"/>
              </a:ext>
            </a:extLst>
          </p:cNvPr>
          <p:cNvSpPr/>
          <p:nvPr/>
        </p:nvSpPr>
        <p:spPr>
          <a:xfrm>
            <a:off x="4403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8" name="!!1">
            <a:extLst>
              <a:ext uri="{FF2B5EF4-FFF2-40B4-BE49-F238E27FC236}">
                <a16:creationId xmlns:a16="http://schemas.microsoft.com/office/drawing/2014/main" id="{B9C920D5-72A3-DA5D-82FF-27BD3B323DF5}"/>
              </a:ext>
            </a:extLst>
          </p:cNvPr>
          <p:cNvSpPr/>
          <p:nvPr/>
        </p:nvSpPr>
        <p:spPr>
          <a:xfrm>
            <a:off x="4727570" y="2837558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548A5E-4BA4-664C-ACE5-F5B112E4D299}"/>
              </a:ext>
            </a:extLst>
          </p:cNvPr>
          <p:cNvSpPr/>
          <p:nvPr/>
        </p:nvSpPr>
        <p:spPr>
          <a:xfrm>
            <a:off x="5051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0" name="!!2">
            <a:extLst>
              <a:ext uri="{FF2B5EF4-FFF2-40B4-BE49-F238E27FC236}">
                <a16:creationId xmlns:a16="http://schemas.microsoft.com/office/drawing/2014/main" id="{5550FF03-DC6C-AF7C-E320-F1E72A5DE97C}"/>
              </a:ext>
            </a:extLst>
          </p:cNvPr>
          <p:cNvSpPr/>
          <p:nvPr/>
        </p:nvSpPr>
        <p:spPr>
          <a:xfrm>
            <a:off x="5375570" y="2837558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1" name="!!3">
            <a:extLst>
              <a:ext uri="{FF2B5EF4-FFF2-40B4-BE49-F238E27FC236}">
                <a16:creationId xmlns:a16="http://schemas.microsoft.com/office/drawing/2014/main" id="{7083F468-1A0A-53C0-016C-C0382FB785BE}"/>
              </a:ext>
            </a:extLst>
          </p:cNvPr>
          <p:cNvSpPr/>
          <p:nvPr/>
        </p:nvSpPr>
        <p:spPr>
          <a:xfrm>
            <a:off x="4403570" y="3161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2" name="!!4">
            <a:extLst>
              <a:ext uri="{FF2B5EF4-FFF2-40B4-BE49-F238E27FC236}">
                <a16:creationId xmlns:a16="http://schemas.microsoft.com/office/drawing/2014/main" id="{E59D75B1-45F2-2B32-93E2-CF9183E9422E}"/>
              </a:ext>
            </a:extLst>
          </p:cNvPr>
          <p:cNvSpPr/>
          <p:nvPr/>
        </p:nvSpPr>
        <p:spPr>
          <a:xfrm>
            <a:off x="4727570" y="3161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9AC1E75-98B0-A7EC-AFA0-617DE790D0EF}"/>
              </a:ext>
            </a:extLst>
          </p:cNvPr>
          <p:cNvSpPr/>
          <p:nvPr/>
        </p:nvSpPr>
        <p:spPr>
          <a:xfrm>
            <a:off x="5051570" y="3161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8436FF2-170C-9764-2F3D-12B882D5B9E0}"/>
              </a:ext>
            </a:extLst>
          </p:cNvPr>
          <p:cNvSpPr/>
          <p:nvPr/>
        </p:nvSpPr>
        <p:spPr>
          <a:xfrm>
            <a:off x="5375570" y="3161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00B07C-581C-63A7-2085-2CD7EFE2802F}"/>
              </a:ext>
            </a:extLst>
          </p:cNvPr>
          <p:cNvSpPr/>
          <p:nvPr/>
        </p:nvSpPr>
        <p:spPr>
          <a:xfrm>
            <a:off x="4403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074B09A-3A1D-8FEB-6AA9-E11BE335DEBA}"/>
              </a:ext>
            </a:extLst>
          </p:cNvPr>
          <p:cNvSpPr/>
          <p:nvPr/>
        </p:nvSpPr>
        <p:spPr>
          <a:xfrm>
            <a:off x="4727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FD10B65-821A-83BF-83A7-4FA7FDFC9327}"/>
              </a:ext>
            </a:extLst>
          </p:cNvPr>
          <p:cNvSpPr/>
          <p:nvPr/>
        </p:nvSpPr>
        <p:spPr>
          <a:xfrm>
            <a:off x="5051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94B0549-9978-2A10-4B57-8E570C1D448A}"/>
              </a:ext>
            </a:extLst>
          </p:cNvPr>
          <p:cNvSpPr/>
          <p:nvPr/>
        </p:nvSpPr>
        <p:spPr>
          <a:xfrm>
            <a:off x="5375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C3EC935-B86D-C6F0-197D-CF7C47F88720}"/>
              </a:ext>
            </a:extLst>
          </p:cNvPr>
          <p:cNvSpPr/>
          <p:nvPr/>
        </p:nvSpPr>
        <p:spPr>
          <a:xfrm>
            <a:off x="4403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05B70D9-E74C-0899-7128-88C85041E8F2}"/>
              </a:ext>
            </a:extLst>
          </p:cNvPr>
          <p:cNvSpPr/>
          <p:nvPr/>
        </p:nvSpPr>
        <p:spPr>
          <a:xfrm>
            <a:off x="4727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FA5F032-BB04-3C01-A139-30E684099B1D}"/>
              </a:ext>
            </a:extLst>
          </p:cNvPr>
          <p:cNvSpPr/>
          <p:nvPr/>
        </p:nvSpPr>
        <p:spPr>
          <a:xfrm>
            <a:off x="5051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69129E-49B2-6D69-0B7F-BFC3BA06706E}"/>
              </a:ext>
            </a:extLst>
          </p:cNvPr>
          <p:cNvSpPr/>
          <p:nvPr/>
        </p:nvSpPr>
        <p:spPr>
          <a:xfrm>
            <a:off x="5375570" y="3809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A65288-1249-5398-0602-C76571AADFEB}"/>
              </a:ext>
            </a:extLst>
          </p:cNvPr>
          <p:cNvSpPr txBox="1"/>
          <p:nvPr/>
        </p:nvSpPr>
        <p:spPr>
          <a:xfrm>
            <a:off x="3450678" y="4133559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C44C7F2-8E3D-2960-C09C-5735CBFA5E74}"/>
              </a:ext>
            </a:extLst>
          </p:cNvPr>
          <p:cNvSpPr txBox="1"/>
          <p:nvPr/>
        </p:nvSpPr>
        <p:spPr>
          <a:xfrm>
            <a:off x="4899060" y="413355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B239215-373B-DB27-EB5B-C3FC5B1A8DF2}"/>
              </a:ext>
            </a:extLst>
          </p:cNvPr>
          <p:cNvSpPr txBox="1"/>
          <p:nvPr/>
        </p:nvSpPr>
        <p:spPr>
          <a:xfrm>
            <a:off x="4889570" y="2513558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DABCF29-6F2D-20EF-0C83-21040D2CE5B4}"/>
              </a:ext>
            </a:extLst>
          </p:cNvPr>
          <p:cNvSpPr/>
          <p:nvPr/>
        </p:nvSpPr>
        <p:spPr>
          <a:xfrm>
            <a:off x="3755570" y="2849209"/>
            <a:ext cx="324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A75611F-DDAF-5AE0-7349-E296E4C842C3}"/>
              </a:ext>
            </a:extLst>
          </p:cNvPr>
          <p:cNvSpPr/>
          <p:nvPr/>
        </p:nvSpPr>
        <p:spPr>
          <a:xfrm>
            <a:off x="4403570" y="2189558"/>
            <a:ext cx="1296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46574615-A1E4-DC8F-549C-EDE8CA2AF7AA}"/>
              </a:ext>
            </a:extLst>
          </p:cNvPr>
          <p:cNvCxnSpPr>
            <a:stCxn id="50" idx="0"/>
            <a:endCxn id="52" idx="1"/>
          </p:cNvCxnSpPr>
          <p:nvPr/>
        </p:nvCxnSpPr>
        <p:spPr>
          <a:xfrm rot="5400000" flipH="1" flipV="1">
            <a:off x="3911745" y="2357384"/>
            <a:ext cx="497651" cy="486000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orph_dfoA">
            <a:extLst>
              <a:ext uri="{FF2B5EF4-FFF2-40B4-BE49-F238E27FC236}">
                <a16:creationId xmlns:a16="http://schemas.microsoft.com/office/drawing/2014/main" id="{37D49387-9DF9-A9EC-6C97-A8EBEFEEBD8E}"/>
              </a:ext>
            </a:extLst>
          </p:cNvPr>
          <p:cNvSpPr txBox="1"/>
          <p:nvPr/>
        </p:nvSpPr>
        <p:spPr>
          <a:xfrm>
            <a:off x="846781" y="3709949"/>
            <a:ext cx="1936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#: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Dataflow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execution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order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of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A</a:t>
            </a:r>
            <a:endParaRPr lang="en-CN" dirty="0">
              <a:latin typeface="Lato" panose="020F0502020204030203" pitchFamily="34" charset="77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90E6875F-B6D4-0F13-2E8E-EEF183DED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6" name="Google Shape;71;p15">
            <a:extLst>
              <a:ext uri="{FF2B5EF4-FFF2-40B4-BE49-F238E27FC236}">
                <a16:creationId xmlns:a16="http://schemas.microsoft.com/office/drawing/2014/main" id="{F27E1A1E-4F52-2D9C-4313-6B1D0C46A7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Irregularity</a:t>
            </a:r>
            <a:r>
              <a:rPr lang="zh-CN" altLang="en-US" dirty="0"/>
              <a:t> </a:t>
            </a:r>
            <a:r>
              <a:rPr lang="en-US" altLang="zh-CN" dirty="0"/>
              <a:t>1:</a:t>
            </a:r>
            <a:r>
              <a:rPr lang="zh-CN" altLang="en-US" dirty="0"/>
              <a:t> </a:t>
            </a:r>
            <a:r>
              <a:rPr lang="en-US" altLang="zh-CN" dirty="0"/>
              <a:t>Memory</a:t>
            </a:r>
            <a:r>
              <a:rPr lang="zh-CN" altLang="en-US" dirty="0"/>
              <a:t> </a:t>
            </a:r>
            <a:r>
              <a:rPr lang="en-US" altLang="zh-CN" dirty="0"/>
              <a:t>Access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8638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>
          <a:extLst>
            <a:ext uri="{FF2B5EF4-FFF2-40B4-BE49-F238E27FC236}">
              <a16:creationId xmlns:a16="http://schemas.microsoft.com/office/drawing/2014/main" id="{0F437A2D-9856-21F4-FFBE-07AD0360D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FF01DF8F-9741-248F-B66B-10156C84C86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9247DAC-D126-E7D7-F4FC-F095076989F0}"/>
              </a:ext>
            </a:extLst>
          </p:cNvPr>
          <p:cNvGrpSpPr/>
          <p:nvPr/>
        </p:nvGrpSpPr>
        <p:grpSpPr>
          <a:xfrm>
            <a:off x="3107570" y="2843384"/>
            <a:ext cx="972000" cy="1296000"/>
            <a:chOff x="1658348" y="3248900"/>
            <a:chExt cx="972000" cy="1296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488036F-6C46-3AA9-CFD2-2970A53AA0F8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903879B-8316-96AC-D46D-9884888E1FE4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818DB89-A4AA-5DC5-5C2A-A9BB8511A35B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B1A976-2313-B1C6-7193-38FAE4C1A307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345587-3110-204D-9858-C1FF445B11C5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647DB5-3E21-BFE3-D1DC-5F3488B31CB8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3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180BF4D-1561-9300-E36A-7FDB657C2AA0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4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1EBFB9D-3BEA-91AC-1719-0CA71E4161BE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0FAFC6-D61D-E252-AD0B-ED4213E77516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0424DE1-4B80-77A0-36DC-A450A48CA791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5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520ADF6-7028-EF87-2E08-E84746F3E5DF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6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2C872A8-99DA-BE73-CB7A-02E53112114B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DA23D76-0D43-3359-625A-ED46797EE806}"/>
              </a:ext>
            </a:extLst>
          </p:cNvPr>
          <p:cNvGrpSpPr/>
          <p:nvPr/>
        </p:nvGrpSpPr>
        <p:grpSpPr>
          <a:xfrm>
            <a:off x="4403570" y="1541558"/>
            <a:ext cx="1296000" cy="972000"/>
            <a:chOff x="2879570" y="2290750"/>
            <a:chExt cx="1296000" cy="972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BA4F034-2AB2-BF78-6E78-DD3C797100F1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9CD3629-1B59-1A13-A727-AC64D5C7A24A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947EDFB-D0D3-D1B7-0BA7-70799C216200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512B2D-39DE-745B-F374-135890DC8A44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265C81-7BF0-3B9F-ACF2-BD9EF919BC55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2856409-755E-E449-CAA8-24C8934D7DE8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DD6667A-1AA2-3805-D768-FF18618ED754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CF1CACA-D4EA-9C2B-6088-A18BA1D1886F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B23EB19-5AA0-9836-3D0F-FCAB6E70CBB7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8B91782-77A8-DAC4-48A4-D90437CF7C08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2549510-7929-F826-153F-D3CC67329581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C25A010-1803-4DF9-7753-BAC4BE39E7BC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0CC48671-3FE7-ADAC-404E-D6EFD68727C7}"/>
              </a:ext>
            </a:extLst>
          </p:cNvPr>
          <p:cNvSpPr/>
          <p:nvPr/>
        </p:nvSpPr>
        <p:spPr>
          <a:xfrm>
            <a:off x="4403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8" name="!!1">
            <a:extLst>
              <a:ext uri="{FF2B5EF4-FFF2-40B4-BE49-F238E27FC236}">
                <a16:creationId xmlns:a16="http://schemas.microsoft.com/office/drawing/2014/main" id="{AD3825F0-5C2E-295F-7A63-BF2FE610B72B}"/>
              </a:ext>
            </a:extLst>
          </p:cNvPr>
          <p:cNvSpPr/>
          <p:nvPr/>
        </p:nvSpPr>
        <p:spPr>
          <a:xfrm>
            <a:off x="4727570" y="2837558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1194169-01EE-DA51-C848-6132C334827A}"/>
              </a:ext>
            </a:extLst>
          </p:cNvPr>
          <p:cNvSpPr/>
          <p:nvPr/>
        </p:nvSpPr>
        <p:spPr>
          <a:xfrm>
            <a:off x="5051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0" name="!!2">
            <a:extLst>
              <a:ext uri="{FF2B5EF4-FFF2-40B4-BE49-F238E27FC236}">
                <a16:creationId xmlns:a16="http://schemas.microsoft.com/office/drawing/2014/main" id="{E2A2B89E-C96D-FFCC-C536-B8B440AC9E3E}"/>
              </a:ext>
            </a:extLst>
          </p:cNvPr>
          <p:cNvSpPr/>
          <p:nvPr/>
        </p:nvSpPr>
        <p:spPr>
          <a:xfrm>
            <a:off x="5375570" y="2837558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1" name="!!3">
            <a:extLst>
              <a:ext uri="{FF2B5EF4-FFF2-40B4-BE49-F238E27FC236}">
                <a16:creationId xmlns:a16="http://schemas.microsoft.com/office/drawing/2014/main" id="{17610E0D-70D0-9EEC-B3CF-D0E31D4E9866}"/>
              </a:ext>
            </a:extLst>
          </p:cNvPr>
          <p:cNvSpPr/>
          <p:nvPr/>
        </p:nvSpPr>
        <p:spPr>
          <a:xfrm>
            <a:off x="4403570" y="3161559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2" name="!!4">
            <a:extLst>
              <a:ext uri="{FF2B5EF4-FFF2-40B4-BE49-F238E27FC236}">
                <a16:creationId xmlns:a16="http://schemas.microsoft.com/office/drawing/2014/main" id="{7D8C4D60-45A5-0690-D9D2-7DC280886C25}"/>
              </a:ext>
            </a:extLst>
          </p:cNvPr>
          <p:cNvSpPr/>
          <p:nvPr/>
        </p:nvSpPr>
        <p:spPr>
          <a:xfrm>
            <a:off x="4727570" y="3161559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00AB98B-912B-10BF-A74C-39D6053FED9C}"/>
              </a:ext>
            </a:extLst>
          </p:cNvPr>
          <p:cNvSpPr/>
          <p:nvPr/>
        </p:nvSpPr>
        <p:spPr>
          <a:xfrm>
            <a:off x="5051570" y="3161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4B7A51F-2954-9944-A139-4216A654C0E4}"/>
              </a:ext>
            </a:extLst>
          </p:cNvPr>
          <p:cNvSpPr/>
          <p:nvPr/>
        </p:nvSpPr>
        <p:spPr>
          <a:xfrm>
            <a:off x="5375570" y="3161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E5F5EB-409F-945D-7E01-BA4017202BE6}"/>
              </a:ext>
            </a:extLst>
          </p:cNvPr>
          <p:cNvSpPr/>
          <p:nvPr/>
        </p:nvSpPr>
        <p:spPr>
          <a:xfrm>
            <a:off x="4403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9195C75-0149-E56D-CA49-2DE3CEB2B668}"/>
              </a:ext>
            </a:extLst>
          </p:cNvPr>
          <p:cNvSpPr/>
          <p:nvPr/>
        </p:nvSpPr>
        <p:spPr>
          <a:xfrm>
            <a:off x="4727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7CD3FB7-772E-BB60-2606-C1BF7F2BDDFC}"/>
              </a:ext>
            </a:extLst>
          </p:cNvPr>
          <p:cNvSpPr/>
          <p:nvPr/>
        </p:nvSpPr>
        <p:spPr>
          <a:xfrm>
            <a:off x="5051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A2EE1A-29C1-74F4-6ADB-35E4CBDEAE99}"/>
              </a:ext>
            </a:extLst>
          </p:cNvPr>
          <p:cNvSpPr/>
          <p:nvPr/>
        </p:nvSpPr>
        <p:spPr>
          <a:xfrm>
            <a:off x="5375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5003C63-3DED-EABF-347F-AF5EE6032ECF}"/>
              </a:ext>
            </a:extLst>
          </p:cNvPr>
          <p:cNvSpPr/>
          <p:nvPr/>
        </p:nvSpPr>
        <p:spPr>
          <a:xfrm>
            <a:off x="4403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24DF775-8616-C66B-8D20-4091A205AC60}"/>
              </a:ext>
            </a:extLst>
          </p:cNvPr>
          <p:cNvSpPr/>
          <p:nvPr/>
        </p:nvSpPr>
        <p:spPr>
          <a:xfrm>
            <a:off x="4727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E11F9D6-584F-4D20-5CC4-82334C5FC972}"/>
              </a:ext>
            </a:extLst>
          </p:cNvPr>
          <p:cNvSpPr/>
          <p:nvPr/>
        </p:nvSpPr>
        <p:spPr>
          <a:xfrm>
            <a:off x="5051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B76FA4D-A6AB-60DC-3CA8-A550068BEDBD}"/>
              </a:ext>
            </a:extLst>
          </p:cNvPr>
          <p:cNvSpPr/>
          <p:nvPr/>
        </p:nvSpPr>
        <p:spPr>
          <a:xfrm>
            <a:off x="5375570" y="3809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EBA7323-EA8A-CF66-3C3F-1C8A5FF6E2AD}"/>
              </a:ext>
            </a:extLst>
          </p:cNvPr>
          <p:cNvSpPr txBox="1"/>
          <p:nvPr/>
        </p:nvSpPr>
        <p:spPr>
          <a:xfrm>
            <a:off x="3450678" y="4133559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C6389D7-4003-0403-7B7F-8B98FB22EFDF}"/>
              </a:ext>
            </a:extLst>
          </p:cNvPr>
          <p:cNvSpPr txBox="1"/>
          <p:nvPr/>
        </p:nvSpPr>
        <p:spPr>
          <a:xfrm>
            <a:off x="4899060" y="413355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AA34278-D8C8-8E05-289F-C8A77F712F24}"/>
              </a:ext>
            </a:extLst>
          </p:cNvPr>
          <p:cNvSpPr txBox="1"/>
          <p:nvPr/>
        </p:nvSpPr>
        <p:spPr>
          <a:xfrm>
            <a:off x="4889570" y="2513558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770F2F2-B130-3FBC-1EC3-8C5C0D0FA01E}"/>
              </a:ext>
            </a:extLst>
          </p:cNvPr>
          <p:cNvSpPr/>
          <p:nvPr/>
        </p:nvSpPr>
        <p:spPr>
          <a:xfrm>
            <a:off x="3431570" y="3173209"/>
            <a:ext cx="324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20CAD44-5AA6-F7FD-C0DB-7D987F413F2A}"/>
              </a:ext>
            </a:extLst>
          </p:cNvPr>
          <p:cNvSpPr/>
          <p:nvPr/>
        </p:nvSpPr>
        <p:spPr>
          <a:xfrm>
            <a:off x="4403571" y="1873670"/>
            <a:ext cx="1295999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46750D67-7682-4608-7CFF-16D413883E95}"/>
              </a:ext>
            </a:extLst>
          </p:cNvPr>
          <p:cNvCxnSpPr>
            <a:cxnSpLocks/>
            <a:stCxn id="50" idx="0"/>
            <a:endCxn id="52" idx="1"/>
          </p:cNvCxnSpPr>
          <p:nvPr/>
        </p:nvCxnSpPr>
        <p:spPr>
          <a:xfrm rot="5400000" flipH="1" flipV="1">
            <a:off x="3429801" y="2199440"/>
            <a:ext cx="1137539" cy="81000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>
            <a:extLst>
              <a:ext uri="{FF2B5EF4-FFF2-40B4-BE49-F238E27FC236}">
                <a16:creationId xmlns:a16="http://schemas.microsoft.com/office/drawing/2014/main" id="{FE6B4258-20BE-AFD2-E7ED-B80F08D40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Google Shape;71;p15">
            <a:extLst>
              <a:ext uri="{FF2B5EF4-FFF2-40B4-BE49-F238E27FC236}">
                <a16:creationId xmlns:a16="http://schemas.microsoft.com/office/drawing/2014/main" id="{E1B94C1E-87D9-6E1C-C7BF-7967355696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Irregularity</a:t>
            </a:r>
            <a:r>
              <a:rPr lang="zh-CN" altLang="en-US" dirty="0"/>
              <a:t> </a:t>
            </a:r>
            <a:r>
              <a:rPr lang="en-US" altLang="zh-CN" dirty="0"/>
              <a:t>1:</a:t>
            </a:r>
            <a:r>
              <a:rPr lang="zh-CN" altLang="en-US" dirty="0"/>
              <a:t> </a:t>
            </a:r>
            <a:r>
              <a:rPr lang="en-US" altLang="zh-CN" dirty="0"/>
              <a:t>Memory</a:t>
            </a:r>
            <a:r>
              <a:rPr lang="zh-CN" altLang="en-US" dirty="0"/>
              <a:t> </a:t>
            </a:r>
            <a:r>
              <a:rPr lang="en-US" altLang="zh-CN" dirty="0"/>
              <a:t>Access</a:t>
            </a:r>
            <a:endParaRPr dirty="0"/>
          </a:p>
        </p:txBody>
      </p:sp>
      <p:sp>
        <p:nvSpPr>
          <p:cNvPr id="44" name="morph_dfoA">
            <a:extLst>
              <a:ext uri="{FF2B5EF4-FFF2-40B4-BE49-F238E27FC236}">
                <a16:creationId xmlns:a16="http://schemas.microsoft.com/office/drawing/2014/main" id="{46D33792-559F-BF38-FC40-F03A54DF3FB8}"/>
              </a:ext>
            </a:extLst>
          </p:cNvPr>
          <p:cNvSpPr txBox="1"/>
          <p:nvPr/>
        </p:nvSpPr>
        <p:spPr>
          <a:xfrm>
            <a:off x="846781" y="3709949"/>
            <a:ext cx="1936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#: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Dataflow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execution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order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of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A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AEFD8C-6C76-3D7F-31FD-7A27058C55A1}"/>
              </a:ext>
            </a:extLst>
          </p:cNvPr>
          <p:cNvSpPr txBox="1"/>
          <p:nvPr/>
        </p:nvSpPr>
        <p:spPr>
          <a:xfrm>
            <a:off x="909782" y="1072309"/>
            <a:ext cx="732444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sz="1800" dirty="0">
                <a:latin typeface="+mn-lt"/>
              </a:rPr>
              <a:t>B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row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memory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access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depends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on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A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sparse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pattern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and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execution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order</a:t>
            </a:r>
            <a:endParaRPr lang="en-CN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7337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>
          <a:extLst>
            <a:ext uri="{FF2B5EF4-FFF2-40B4-BE49-F238E27FC236}">
              <a16:creationId xmlns:a16="http://schemas.microsoft.com/office/drawing/2014/main" id="{8FF5633B-155A-031C-4705-DB29B48E0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354C162C-2AD8-A976-2D9D-8DD2D5DD993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591EDB0-5A4A-93EA-6888-FE938245DA0C}"/>
              </a:ext>
            </a:extLst>
          </p:cNvPr>
          <p:cNvGrpSpPr/>
          <p:nvPr/>
        </p:nvGrpSpPr>
        <p:grpSpPr>
          <a:xfrm>
            <a:off x="3276000" y="1410786"/>
            <a:ext cx="2592000" cy="2899778"/>
            <a:chOff x="745370" y="1533092"/>
            <a:chExt cx="2592000" cy="289977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9ADEBFD-ED93-09FA-050F-9B29DE60F97C}"/>
                </a:ext>
              </a:extLst>
            </p:cNvPr>
            <p:cNvGrpSpPr/>
            <p:nvPr/>
          </p:nvGrpSpPr>
          <p:grpSpPr>
            <a:xfrm>
              <a:off x="745370" y="2834918"/>
              <a:ext cx="972000" cy="1296000"/>
              <a:chOff x="1658348" y="3248900"/>
              <a:chExt cx="972000" cy="1296000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DB862F7-2210-36D8-4E75-FB0A6348A1B6}"/>
                  </a:ext>
                </a:extLst>
              </p:cNvPr>
              <p:cNvSpPr/>
              <p:nvPr/>
            </p:nvSpPr>
            <p:spPr>
              <a:xfrm>
                <a:off x="1658348" y="3248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877705F-56A7-BBD0-BD32-1D077598F2FB}"/>
                  </a:ext>
                </a:extLst>
              </p:cNvPr>
              <p:cNvSpPr/>
              <p:nvPr/>
            </p:nvSpPr>
            <p:spPr>
              <a:xfrm>
                <a:off x="1982348" y="3248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3020EB8-E8B3-0D46-37A3-29EC144903D5}"/>
                  </a:ext>
                </a:extLst>
              </p:cNvPr>
              <p:cNvSpPr/>
              <p:nvPr/>
            </p:nvSpPr>
            <p:spPr>
              <a:xfrm>
                <a:off x="2306348" y="3248900"/>
                <a:ext cx="324000" cy="324000"/>
              </a:xfrm>
              <a:prstGeom prst="rect">
                <a:avLst/>
              </a:prstGeom>
              <a:solidFill>
                <a:srgbClr val="7EA6E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D2C6031-240B-9BFC-00EA-95FE40F62F6A}"/>
                  </a:ext>
                </a:extLst>
              </p:cNvPr>
              <p:cNvSpPr/>
              <p:nvPr/>
            </p:nvSpPr>
            <p:spPr>
              <a:xfrm>
                <a:off x="1658348" y="3572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7B3D5C0-03B8-310C-1593-423B4EFB970F}"/>
                  </a:ext>
                </a:extLst>
              </p:cNvPr>
              <p:cNvSpPr/>
              <p:nvPr/>
            </p:nvSpPr>
            <p:spPr>
              <a:xfrm>
                <a:off x="1982348" y="3572900"/>
                <a:ext cx="324000" cy="324000"/>
              </a:xfrm>
              <a:prstGeom prst="rect">
                <a:avLst/>
              </a:prstGeom>
              <a:solidFill>
                <a:srgbClr val="7EA6E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F1D42B7-2913-9959-943A-C511D17CBD18}"/>
                  </a:ext>
                </a:extLst>
              </p:cNvPr>
              <p:cNvSpPr/>
              <p:nvPr/>
            </p:nvSpPr>
            <p:spPr>
              <a:xfrm>
                <a:off x="2306348" y="3572900"/>
                <a:ext cx="324000" cy="324000"/>
              </a:xfrm>
              <a:prstGeom prst="rect">
                <a:avLst/>
              </a:prstGeom>
              <a:solidFill>
                <a:srgbClr val="7EA6E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1370F80-49A8-5E1A-591F-805DF9F2C958}"/>
                  </a:ext>
                </a:extLst>
              </p:cNvPr>
              <p:cNvSpPr/>
              <p:nvPr/>
            </p:nvSpPr>
            <p:spPr>
              <a:xfrm>
                <a:off x="1658348" y="3896900"/>
                <a:ext cx="324000" cy="324000"/>
              </a:xfrm>
              <a:prstGeom prst="rect">
                <a:avLst/>
              </a:prstGeom>
              <a:solidFill>
                <a:srgbClr val="7EA6E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6CCC0C8-8B94-CAA4-1BAE-F981952E4808}"/>
                  </a:ext>
                </a:extLst>
              </p:cNvPr>
              <p:cNvSpPr/>
              <p:nvPr/>
            </p:nvSpPr>
            <p:spPr>
              <a:xfrm>
                <a:off x="1982348" y="3896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6C9FB8C-8449-B082-E82D-DDA432900CDD}"/>
                  </a:ext>
                </a:extLst>
              </p:cNvPr>
              <p:cNvSpPr/>
              <p:nvPr/>
            </p:nvSpPr>
            <p:spPr>
              <a:xfrm>
                <a:off x="2306348" y="3896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1518242-B192-4B2F-2BA4-4C9D7D421EED}"/>
                  </a:ext>
                </a:extLst>
              </p:cNvPr>
              <p:cNvSpPr/>
              <p:nvPr/>
            </p:nvSpPr>
            <p:spPr>
              <a:xfrm>
                <a:off x="1658348" y="4220900"/>
                <a:ext cx="324000" cy="324000"/>
              </a:xfrm>
              <a:prstGeom prst="rect">
                <a:avLst/>
              </a:prstGeom>
              <a:solidFill>
                <a:srgbClr val="D2E8FF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28E9B51-C1E3-F9F6-A71B-7330A589FC3F}"/>
                  </a:ext>
                </a:extLst>
              </p:cNvPr>
              <p:cNvSpPr/>
              <p:nvPr/>
            </p:nvSpPr>
            <p:spPr>
              <a:xfrm>
                <a:off x="1982348" y="4220900"/>
                <a:ext cx="324000" cy="324000"/>
              </a:xfrm>
              <a:prstGeom prst="rect">
                <a:avLst/>
              </a:prstGeom>
              <a:solidFill>
                <a:srgbClr val="D2E8FF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577BC09-2657-858A-BBFF-6DEF48859EF7}"/>
                  </a:ext>
                </a:extLst>
              </p:cNvPr>
              <p:cNvSpPr/>
              <p:nvPr/>
            </p:nvSpPr>
            <p:spPr>
              <a:xfrm>
                <a:off x="2306348" y="4220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D3BFC4C-AAE8-52B0-A228-2A26F053E52C}"/>
                </a:ext>
              </a:extLst>
            </p:cNvPr>
            <p:cNvGrpSpPr/>
            <p:nvPr/>
          </p:nvGrpSpPr>
          <p:grpSpPr>
            <a:xfrm>
              <a:off x="2041370" y="1533092"/>
              <a:ext cx="1296000" cy="972000"/>
              <a:chOff x="2879570" y="2290750"/>
              <a:chExt cx="1296000" cy="972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B49A5A3-5D5A-6646-D520-E7EDE83C6A55}"/>
                  </a:ext>
                </a:extLst>
              </p:cNvPr>
              <p:cNvSpPr/>
              <p:nvPr/>
            </p:nvSpPr>
            <p:spPr>
              <a:xfrm>
                <a:off x="2879570" y="2290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CCD05FA-09AA-F9C1-7FD1-A245AEF561FA}"/>
                  </a:ext>
                </a:extLst>
              </p:cNvPr>
              <p:cNvSpPr/>
              <p:nvPr/>
            </p:nvSpPr>
            <p:spPr>
              <a:xfrm>
                <a:off x="2879570" y="2614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9458D5E-8DC5-A283-F6CF-A20DA1A8EB29}"/>
                  </a:ext>
                </a:extLst>
              </p:cNvPr>
              <p:cNvSpPr/>
              <p:nvPr/>
            </p:nvSpPr>
            <p:spPr>
              <a:xfrm>
                <a:off x="2879570" y="2938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F11DBB3-225C-765D-517B-483C773F3B29}"/>
                  </a:ext>
                </a:extLst>
              </p:cNvPr>
              <p:cNvSpPr/>
              <p:nvPr/>
            </p:nvSpPr>
            <p:spPr>
              <a:xfrm>
                <a:off x="3203570" y="2290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48DA4F9-1A81-F7A8-F755-75C8FAA83248}"/>
                  </a:ext>
                </a:extLst>
              </p:cNvPr>
              <p:cNvSpPr/>
              <p:nvPr/>
            </p:nvSpPr>
            <p:spPr>
              <a:xfrm>
                <a:off x="3203570" y="2614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D6809CA-19E9-213B-03F8-C7F3F61DB1A9}"/>
                  </a:ext>
                </a:extLst>
              </p:cNvPr>
              <p:cNvSpPr/>
              <p:nvPr/>
            </p:nvSpPr>
            <p:spPr>
              <a:xfrm>
                <a:off x="3203570" y="2938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67F9383-7164-7E49-E154-816D388935F4}"/>
                  </a:ext>
                </a:extLst>
              </p:cNvPr>
              <p:cNvSpPr/>
              <p:nvPr/>
            </p:nvSpPr>
            <p:spPr>
              <a:xfrm>
                <a:off x="3527570" y="2290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03A7B7F-25E7-BB77-ECCF-22C07C784B4F}"/>
                  </a:ext>
                </a:extLst>
              </p:cNvPr>
              <p:cNvSpPr/>
              <p:nvPr/>
            </p:nvSpPr>
            <p:spPr>
              <a:xfrm>
                <a:off x="3527570" y="2614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3B501F3-F5FE-ADDE-1151-FC0FBD5BDC6E}"/>
                  </a:ext>
                </a:extLst>
              </p:cNvPr>
              <p:cNvSpPr/>
              <p:nvPr/>
            </p:nvSpPr>
            <p:spPr>
              <a:xfrm>
                <a:off x="3527570" y="2938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B7711B6-5AE8-8517-029B-BD03E4E19652}"/>
                  </a:ext>
                </a:extLst>
              </p:cNvPr>
              <p:cNvSpPr/>
              <p:nvPr/>
            </p:nvSpPr>
            <p:spPr>
              <a:xfrm>
                <a:off x="3851570" y="2290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3BE1D31-BED1-6C4A-A9A3-809C8418C7C3}"/>
                  </a:ext>
                </a:extLst>
              </p:cNvPr>
              <p:cNvSpPr/>
              <p:nvPr/>
            </p:nvSpPr>
            <p:spPr>
              <a:xfrm>
                <a:off x="3851570" y="2614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0C0A064-68D2-567C-5E3B-2CD888A3AAF9}"/>
                  </a:ext>
                </a:extLst>
              </p:cNvPr>
              <p:cNvSpPr/>
              <p:nvPr/>
            </p:nvSpPr>
            <p:spPr>
              <a:xfrm>
                <a:off x="3851570" y="2938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1E0E095-C1BB-33A1-BD9B-009109959C25}"/>
                </a:ext>
              </a:extLst>
            </p:cNvPr>
            <p:cNvGrpSpPr/>
            <p:nvPr/>
          </p:nvGrpSpPr>
          <p:grpSpPr>
            <a:xfrm>
              <a:off x="2041370" y="2829092"/>
              <a:ext cx="1296000" cy="1296001"/>
              <a:chOff x="2887928" y="3434873"/>
              <a:chExt cx="1296000" cy="129600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9B07FDF-DA0C-56E2-8DEC-CAED78224F6A}"/>
                  </a:ext>
                </a:extLst>
              </p:cNvPr>
              <p:cNvSpPr/>
              <p:nvPr/>
            </p:nvSpPr>
            <p:spPr>
              <a:xfrm>
                <a:off x="2887928" y="3434873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05E86C3E-ABB9-BC8A-CC8E-0D7C31D52E07}"/>
                  </a:ext>
                </a:extLst>
              </p:cNvPr>
              <p:cNvSpPr/>
              <p:nvPr/>
            </p:nvSpPr>
            <p:spPr>
              <a:xfrm>
                <a:off x="3211928" y="3434873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F004D07-4D90-B676-8AA7-8C220BE293A0}"/>
                  </a:ext>
                </a:extLst>
              </p:cNvPr>
              <p:cNvSpPr/>
              <p:nvPr/>
            </p:nvSpPr>
            <p:spPr>
              <a:xfrm>
                <a:off x="3535928" y="3434873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ACEBBBC-A4AE-EB4C-9C76-3A371786597F}"/>
                  </a:ext>
                </a:extLst>
              </p:cNvPr>
              <p:cNvSpPr/>
              <p:nvPr/>
            </p:nvSpPr>
            <p:spPr>
              <a:xfrm>
                <a:off x="3859928" y="3434873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FE227DD-6105-B197-0997-4CA09FA8D27C}"/>
                  </a:ext>
                </a:extLst>
              </p:cNvPr>
              <p:cNvSpPr/>
              <p:nvPr/>
            </p:nvSpPr>
            <p:spPr>
              <a:xfrm>
                <a:off x="2887928" y="3758874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C5809C4-156B-F0AD-81A3-1E9E7BD4442F}"/>
                  </a:ext>
                </a:extLst>
              </p:cNvPr>
              <p:cNvSpPr/>
              <p:nvPr/>
            </p:nvSpPr>
            <p:spPr>
              <a:xfrm>
                <a:off x="3211928" y="3758874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0AAD087-F861-F0A0-6353-D445F72E05F7}"/>
                  </a:ext>
                </a:extLst>
              </p:cNvPr>
              <p:cNvSpPr/>
              <p:nvPr/>
            </p:nvSpPr>
            <p:spPr>
              <a:xfrm>
                <a:off x="3535928" y="3758874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9F5D15C-9300-E805-C438-2F6C0736FF44}"/>
                  </a:ext>
                </a:extLst>
              </p:cNvPr>
              <p:cNvSpPr/>
              <p:nvPr/>
            </p:nvSpPr>
            <p:spPr>
              <a:xfrm>
                <a:off x="3859928" y="3758874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120C4E4-FC0A-1818-2BEC-F4A70F356009}"/>
                  </a:ext>
                </a:extLst>
              </p:cNvPr>
              <p:cNvSpPr/>
              <p:nvPr/>
            </p:nvSpPr>
            <p:spPr>
              <a:xfrm>
                <a:off x="2887928" y="4082874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4994C59-24ED-0B3A-955B-4F33F7457E33}"/>
                  </a:ext>
                </a:extLst>
              </p:cNvPr>
              <p:cNvSpPr/>
              <p:nvPr/>
            </p:nvSpPr>
            <p:spPr>
              <a:xfrm>
                <a:off x="3211928" y="4082874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F6018CA-5040-5F32-0AD7-B5C0D9CEED99}"/>
                  </a:ext>
                </a:extLst>
              </p:cNvPr>
              <p:cNvSpPr/>
              <p:nvPr/>
            </p:nvSpPr>
            <p:spPr>
              <a:xfrm>
                <a:off x="3535928" y="4082874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671FD3C-5625-43CA-EB6F-2989312526E7}"/>
                  </a:ext>
                </a:extLst>
              </p:cNvPr>
              <p:cNvSpPr/>
              <p:nvPr/>
            </p:nvSpPr>
            <p:spPr>
              <a:xfrm>
                <a:off x="3859928" y="4082874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AC45CA2-34A7-DA72-DBB9-8C8DF2CDF27D}"/>
                  </a:ext>
                </a:extLst>
              </p:cNvPr>
              <p:cNvSpPr/>
              <p:nvPr/>
            </p:nvSpPr>
            <p:spPr>
              <a:xfrm>
                <a:off x="2887928" y="4406874"/>
                <a:ext cx="324000" cy="324000"/>
              </a:xfrm>
              <a:prstGeom prst="rect">
                <a:avLst/>
              </a:prstGeom>
              <a:solidFill>
                <a:srgbClr val="FFD3D2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FDA868C2-AE79-A412-EDF3-2FC72427B552}"/>
                  </a:ext>
                </a:extLst>
              </p:cNvPr>
              <p:cNvSpPr/>
              <p:nvPr/>
            </p:nvSpPr>
            <p:spPr>
              <a:xfrm>
                <a:off x="3211928" y="4406874"/>
                <a:ext cx="324000" cy="324000"/>
              </a:xfrm>
              <a:prstGeom prst="rect">
                <a:avLst/>
              </a:prstGeom>
              <a:solidFill>
                <a:srgbClr val="FFD3D2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249FE816-CA4C-F414-42A6-BA8514CB4ED3}"/>
                  </a:ext>
                </a:extLst>
              </p:cNvPr>
              <p:cNvSpPr/>
              <p:nvPr/>
            </p:nvSpPr>
            <p:spPr>
              <a:xfrm>
                <a:off x="3535928" y="4406874"/>
                <a:ext cx="324000" cy="324000"/>
              </a:xfrm>
              <a:prstGeom prst="rect">
                <a:avLst/>
              </a:prstGeom>
              <a:solidFill>
                <a:srgbClr val="FFD3D2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76C4426-990C-49E5-2DDF-F9045196CA91}"/>
                  </a:ext>
                </a:extLst>
              </p:cNvPr>
              <p:cNvSpPr/>
              <p:nvPr/>
            </p:nvSpPr>
            <p:spPr>
              <a:xfrm>
                <a:off x="3859928" y="4406874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41C8B52-FBB3-7348-C579-FC1EBD1DAC08}"/>
                </a:ext>
              </a:extLst>
            </p:cNvPr>
            <p:cNvSpPr txBox="1"/>
            <p:nvPr/>
          </p:nvSpPr>
          <p:spPr>
            <a:xfrm>
              <a:off x="1088478" y="4125093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A</a:t>
              </a:r>
              <a:endParaRPr lang="en-CN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A5C1A3C-318F-6462-3E9B-CB63C4C356F5}"/>
                </a:ext>
              </a:extLst>
            </p:cNvPr>
            <p:cNvSpPr txBox="1"/>
            <p:nvPr/>
          </p:nvSpPr>
          <p:spPr>
            <a:xfrm>
              <a:off x="2536860" y="4125093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C</a:t>
              </a:r>
              <a:endParaRPr lang="en-CN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6C375F2-03A9-259C-D253-EAE789F32E0A}"/>
                </a:ext>
              </a:extLst>
            </p:cNvPr>
            <p:cNvSpPr txBox="1"/>
            <p:nvPr/>
          </p:nvSpPr>
          <p:spPr>
            <a:xfrm>
              <a:off x="2527370" y="2505092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B</a:t>
              </a:r>
              <a:endParaRPr lang="en-CN" dirty="0"/>
            </a:p>
          </p:txBody>
        </p:sp>
      </p:grpSp>
      <p:sp>
        <p:nvSpPr>
          <p:cNvPr id="55" name="Google Shape;71;p15">
            <a:extLst>
              <a:ext uri="{FF2B5EF4-FFF2-40B4-BE49-F238E27FC236}">
                <a16:creationId xmlns:a16="http://schemas.microsoft.com/office/drawing/2014/main" id="{4515B158-252C-8B28-09CF-280614D20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zh-CN" dirty="0"/>
              <a:t>Irregularities</a:t>
            </a:r>
            <a:r>
              <a:rPr lang="zh-CN" altLang="en-US" dirty="0"/>
              <a:t> </a:t>
            </a:r>
            <a:r>
              <a:rPr lang="en-US" altLang="zh-CN" dirty="0"/>
              <a:t>are</a:t>
            </a:r>
            <a:r>
              <a:rPr lang="zh-CN" altLang="en-US" dirty="0"/>
              <a:t> </a:t>
            </a:r>
            <a:r>
              <a:rPr lang="en-US" altLang="zh-CN" dirty="0"/>
              <a:t>Hard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Fit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Accelerator</a:t>
            </a:r>
            <a:endParaRPr lang="en-CN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EFCAD5CB-06CF-6E9E-2201-1ACA9CA4B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>
            <a:extLst>
              <a:ext uri="{FF2B5EF4-FFF2-40B4-BE49-F238E27FC236}">
                <a16:creationId xmlns:a16="http://schemas.microsoft.com/office/drawing/2014/main" id="{312D3B0F-ECAC-CAAB-EECA-760825A9D55D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>
            <a:extLst>
              <a:ext uri="{FF2B5EF4-FFF2-40B4-BE49-F238E27FC236}">
                <a16:creationId xmlns:a16="http://schemas.microsoft.com/office/drawing/2014/main" id="{5B90E02D-FB30-BBFC-6986-55E371CD3C6D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>
            <a:extLst>
              <a:ext uri="{FF2B5EF4-FFF2-40B4-BE49-F238E27FC236}">
                <a16:creationId xmlns:a16="http://schemas.microsoft.com/office/drawing/2014/main" id="{F192B57B-7194-F4C2-C312-115A3B375B42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10EC88-5475-DE38-17DC-D7E7D3C043B7}"/>
              </a:ext>
            </a:extLst>
          </p:cNvPr>
          <p:cNvSpPr/>
          <p:nvPr/>
        </p:nvSpPr>
        <p:spPr>
          <a:xfrm>
            <a:off x="3928481" y="2705163"/>
            <a:ext cx="324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10CFB4D-88C0-11D3-7C25-697F9ACC9AAD}"/>
              </a:ext>
            </a:extLst>
          </p:cNvPr>
          <p:cNvSpPr/>
          <p:nvPr/>
        </p:nvSpPr>
        <p:spPr>
          <a:xfrm>
            <a:off x="4572001" y="2058786"/>
            <a:ext cx="1295999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9551C688-6787-B7AA-BD22-D0C363B77BC1}"/>
              </a:ext>
            </a:extLst>
          </p:cNvPr>
          <p:cNvCxnSpPr>
            <a:cxnSpLocks/>
            <a:stCxn id="5" idx="0"/>
            <a:endCxn id="46" idx="1"/>
          </p:cNvCxnSpPr>
          <p:nvPr/>
        </p:nvCxnSpPr>
        <p:spPr>
          <a:xfrm rot="5400000" flipH="1" flipV="1">
            <a:off x="4089053" y="2222215"/>
            <a:ext cx="484377" cy="481520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B784CA1F-1BA3-EE3E-F4D7-186188B83F3C}"/>
              </a:ext>
            </a:extLst>
          </p:cNvPr>
          <p:cNvSpPr/>
          <p:nvPr/>
        </p:nvSpPr>
        <p:spPr>
          <a:xfrm>
            <a:off x="3602718" y="3029289"/>
            <a:ext cx="324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F5C5192-3371-E9EE-0B57-267AB2DC7A17}"/>
              </a:ext>
            </a:extLst>
          </p:cNvPr>
          <p:cNvSpPr/>
          <p:nvPr/>
        </p:nvSpPr>
        <p:spPr>
          <a:xfrm>
            <a:off x="4572001" y="1730917"/>
            <a:ext cx="1295999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7" name="Elbow Connector 56">
            <a:extLst>
              <a:ext uri="{FF2B5EF4-FFF2-40B4-BE49-F238E27FC236}">
                <a16:creationId xmlns:a16="http://schemas.microsoft.com/office/drawing/2014/main" id="{9504D777-B8F9-1D68-74F1-8BB51DB86D46}"/>
              </a:ext>
            </a:extLst>
          </p:cNvPr>
          <p:cNvCxnSpPr>
            <a:cxnSpLocks/>
            <a:stCxn id="54" idx="0"/>
            <a:endCxn id="56" idx="1"/>
          </p:cNvCxnSpPr>
          <p:nvPr/>
        </p:nvCxnSpPr>
        <p:spPr>
          <a:xfrm rot="5400000" flipH="1" flipV="1">
            <a:off x="3600173" y="2057462"/>
            <a:ext cx="1136372" cy="807283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31343897-DCCD-6892-12DA-BF6A6CE5F1BE}"/>
              </a:ext>
            </a:extLst>
          </p:cNvPr>
          <p:cNvSpPr/>
          <p:nvPr/>
        </p:nvSpPr>
        <p:spPr>
          <a:xfrm>
            <a:off x="3277764" y="3352247"/>
            <a:ext cx="324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9460227-8D62-BA50-1D68-5F191A4D3F57}"/>
              </a:ext>
            </a:extLst>
          </p:cNvPr>
          <p:cNvSpPr/>
          <p:nvPr/>
        </p:nvSpPr>
        <p:spPr>
          <a:xfrm>
            <a:off x="4572001" y="1403463"/>
            <a:ext cx="1295999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8479B2A4-3995-7F74-8FC3-CCEEEA4BC298}"/>
              </a:ext>
            </a:extLst>
          </p:cNvPr>
          <p:cNvCxnSpPr>
            <a:cxnSpLocks/>
            <a:stCxn id="58" idx="0"/>
            <a:endCxn id="59" idx="1"/>
          </p:cNvCxnSpPr>
          <p:nvPr/>
        </p:nvCxnSpPr>
        <p:spPr>
          <a:xfrm rot="5400000" flipH="1" flipV="1">
            <a:off x="3112490" y="1892737"/>
            <a:ext cx="1786784" cy="1132237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Google Shape;119;p19">
            <a:extLst>
              <a:ext uri="{FF2B5EF4-FFF2-40B4-BE49-F238E27FC236}">
                <a16:creationId xmlns:a16="http://schemas.microsoft.com/office/drawing/2014/main" id="{728DB6AD-828B-99D8-CE31-DEA978D316A8}"/>
              </a:ext>
            </a:extLst>
          </p:cNvPr>
          <p:cNvSpPr txBox="1">
            <a:spLocks/>
          </p:cNvSpPr>
          <p:nvPr/>
        </p:nvSpPr>
        <p:spPr>
          <a:xfrm>
            <a:off x="657415" y="1780884"/>
            <a:ext cx="2818801" cy="3689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14300" indent="0">
              <a:buClr>
                <a:schemeClr val="dk1"/>
              </a:buClr>
              <a:buFont typeface="Lato"/>
              <a:buNone/>
            </a:pPr>
            <a:r>
              <a:rPr lang="en-US" altLang="zh-CN" dirty="0">
                <a:solidFill>
                  <a:schemeClr val="dk1"/>
                </a:solidFill>
              </a:rPr>
              <a:t>Challenge</a:t>
            </a:r>
            <a:r>
              <a:rPr lang="zh-CN" altLang="en-US" dirty="0">
                <a:solidFill>
                  <a:schemeClr val="dk1"/>
                </a:solidFill>
              </a:rPr>
              <a:t>        </a:t>
            </a:r>
            <a:r>
              <a:rPr lang="en-US" altLang="zh-CN" dirty="0">
                <a:solidFill>
                  <a:schemeClr val="dk1"/>
                </a:solidFill>
              </a:rPr>
              <a:t>:</a:t>
            </a:r>
            <a:r>
              <a:rPr lang="zh-CN" altLang="en-US" dirty="0">
                <a:solidFill>
                  <a:schemeClr val="dk1"/>
                </a:solidFill>
              </a:rPr>
              <a:t> </a:t>
            </a:r>
            <a:r>
              <a:rPr lang="en-US" altLang="zh-CN" dirty="0">
                <a:solidFill>
                  <a:schemeClr val="dk1"/>
                </a:solidFill>
              </a:rPr>
              <a:t>R</a:t>
            </a:r>
            <a:r>
              <a:rPr lang="en-US" altLang="zh-C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edundant</a:t>
            </a:r>
            <a:r>
              <a:rPr lang="zh-CN" alt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and</a:t>
            </a:r>
            <a:r>
              <a:rPr lang="zh-CN" alt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bursty</a:t>
            </a:r>
            <a:r>
              <a:rPr lang="zh-CN" alt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memory</a:t>
            </a:r>
            <a:r>
              <a:rPr lang="zh-CN" alt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accesses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0D41020D-59D8-851B-55BB-C8795572BD1E}"/>
              </a:ext>
            </a:extLst>
          </p:cNvPr>
          <p:cNvSpPr/>
          <p:nvPr/>
        </p:nvSpPr>
        <p:spPr>
          <a:xfrm>
            <a:off x="1886589" y="1862256"/>
            <a:ext cx="324000" cy="32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/>
              <a:t>1</a:t>
            </a:r>
            <a:endParaRPr lang="en-CN" sz="1800" dirty="0"/>
          </a:p>
        </p:txBody>
      </p:sp>
    </p:spTree>
    <p:extLst>
      <p:ext uri="{BB962C8B-B14F-4D97-AF65-F5344CB8AC3E}">
        <p14:creationId xmlns:p14="http://schemas.microsoft.com/office/powerpoint/2010/main" val="48536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>
          <a:extLst>
            <a:ext uri="{FF2B5EF4-FFF2-40B4-BE49-F238E27FC236}">
              <a16:creationId xmlns:a16="http://schemas.microsoft.com/office/drawing/2014/main" id="{0F85394D-ED0C-661F-EF6C-D8797703C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>
            <a:extLst>
              <a:ext uri="{FF2B5EF4-FFF2-40B4-BE49-F238E27FC236}">
                <a16:creationId xmlns:a16="http://schemas.microsoft.com/office/drawing/2014/main" id="{6159E4D2-7714-794D-FA8B-B9456585A7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Irregularity</a:t>
            </a:r>
            <a:r>
              <a:rPr lang="zh-CN" altLang="en-US" dirty="0"/>
              <a:t> </a:t>
            </a:r>
            <a:r>
              <a:rPr lang="en-US" altLang="zh-CN" dirty="0"/>
              <a:t>2:</a:t>
            </a:r>
            <a:r>
              <a:rPr lang="zh-CN" altLang="en-US" dirty="0"/>
              <a:t> </a:t>
            </a:r>
            <a:r>
              <a:rPr lang="en-US" altLang="zh-CN" dirty="0"/>
              <a:t>Computation/Communication</a:t>
            </a:r>
            <a:endParaRPr dirty="0"/>
          </a:p>
        </p:txBody>
      </p:sp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EC7B82B8-5740-DC03-1477-00D71F0D02D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CFF6C65-391E-A2A0-5627-5A43CCF00F22}"/>
              </a:ext>
            </a:extLst>
          </p:cNvPr>
          <p:cNvGrpSpPr/>
          <p:nvPr/>
        </p:nvGrpSpPr>
        <p:grpSpPr>
          <a:xfrm>
            <a:off x="3107570" y="2843384"/>
            <a:ext cx="972000" cy="1296000"/>
            <a:chOff x="1658348" y="3248900"/>
            <a:chExt cx="972000" cy="1296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EE57931-5F41-0DFB-DE8B-25E4D0AC5041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DE9ECEA-1545-61C3-63E4-1E11C42198CA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62A443-D791-6756-BFC5-E48DDB3BFD86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0533263-CB5A-1259-1C1B-42FEB93BAB7E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329CB3B-4740-F6E5-5735-8ECEA4E6419D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A1949D-8FE7-6115-7876-117B11171F80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3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C370C81-6B3D-3739-7B7A-8B20F9E649A3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4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9CA3DC5-4994-85EE-0F25-12C45A65918A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03B347-B24E-BEEE-6410-F848E7109887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321CFB5-6DE7-A351-1170-F52C7FE0828A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5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3902BC-1FE3-6788-9517-5EF7D6CAC5F7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6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F8EF1C6-1B46-BB77-3EA8-CE9882B70AA4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B91CAE5-52EF-F705-6DD7-7D3FE904ABA3}"/>
              </a:ext>
            </a:extLst>
          </p:cNvPr>
          <p:cNvGrpSpPr/>
          <p:nvPr/>
        </p:nvGrpSpPr>
        <p:grpSpPr>
          <a:xfrm>
            <a:off x="4403570" y="1541558"/>
            <a:ext cx="1296000" cy="972000"/>
            <a:chOff x="2879570" y="2290750"/>
            <a:chExt cx="1296000" cy="972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4E43447-BDA4-D132-176A-38B9EFCBECC4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42DE5DE-4613-EA67-9E82-7FF48FC4A38B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0BCE9A4-5701-C57E-55E9-D707E384A496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E8EC3BB-BA1F-E8D0-4B5F-3D773331BF73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1F2C91E-B91B-DBEC-C821-670D2A2E0A24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CA6134-8357-08E4-EE5E-241F0AE5D139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E7C0D0A-4914-0B31-88AE-733703245282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45A618-25AC-DFC0-531F-5D521433F826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EEA2876-0896-250E-0795-70683944009E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07F13B9-C92D-5CCE-0ED4-9A93BE087F6B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FE1EF91-3DAA-9666-683A-2F6ABDF5B8F7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FE481BE-6B6F-3264-748F-974845BBC496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8FFDB6A0-75EF-89F3-6ADD-79BB9F72DF0C}"/>
              </a:ext>
            </a:extLst>
          </p:cNvPr>
          <p:cNvSpPr/>
          <p:nvPr/>
        </p:nvSpPr>
        <p:spPr>
          <a:xfrm>
            <a:off x="4403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77EB6EF-4C77-75F1-AA35-1D697E2A7843}"/>
              </a:ext>
            </a:extLst>
          </p:cNvPr>
          <p:cNvSpPr/>
          <p:nvPr/>
        </p:nvSpPr>
        <p:spPr>
          <a:xfrm>
            <a:off x="4727570" y="2837558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375637-E0F5-4D18-9237-40F0E0C8B431}"/>
              </a:ext>
            </a:extLst>
          </p:cNvPr>
          <p:cNvSpPr/>
          <p:nvPr/>
        </p:nvSpPr>
        <p:spPr>
          <a:xfrm>
            <a:off x="5051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40ED20E-E9A8-00D7-7FCB-7028DB84C67A}"/>
              </a:ext>
            </a:extLst>
          </p:cNvPr>
          <p:cNvSpPr/>
          <p:nvPr/>
        </p:nvSpPr>
        <p:spPr>
          <a:xfrm>
            <a:off x="5375570" y="2837558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DC63ECC-5148-08F2-FFC5-25D82E9B99C9}"/>
              </a:ext>
            </a:extLst>
          </p:cNvPr>
          <p:cNvSpPr/>
          <p:nvPr/>
        </p:nvSpPr>
        <p:spPr>
          <a:xfrm>
            <a:off x="4403570" y="3161559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x</a:t>
            </a:r>
            <a:endParaRPr lang="en-CN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7FF23D7-3A84-C3F8-D310-BFB9F585DD40}"/>
              </a:ext>
            </a:extLst>
          </p:cNvPr>
          <p:cNvSpPr/>
          <p:nvPr/>
        </p:nvSpPr>
        <p:spPr>
          <a:xfrm>
            <a:off x="4727570" y="3161559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y</a:t>
            </a:r>
            <a:endParaRPr lang="en-CN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29B3C6B-3756-4C3B-4204-B8F83DAD066A}"/>
              </a:ext>
            </a:extLst>
          </p:cNvPr>
          <p:cNvSpPr/>
          <p:nvPr/>
        </p:nvSpPr>
        <p:spPr>
          <a:xfrm>
            <a:off x="5051570" y="3161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96BE100-A43C-1C51-96A2-F1FF0A5DB730}"/>
              </a:ext>
            </a:extLst>
          </p:cNvPr>
          <p:cNvSpPr/>
          <p:nvPr/>
        </p:nvSpPr>
        <p:spPr>
          <a:xfrm>
            <a:off x="5375570" y="3161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A2F4120-DB23-27FB-7BF0-E843A7C61B0D}"/>
              </a:ext>
            </a:extLst>
          </p:cNvPr>
          <p:cNvSpPr/>
          <p:nvPr/>
        </p:nvSpPr>
        <p:spPr>
          <a:xfrm>
            <a:off x="4403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38061E6-AE09-3AB3-ACEE-187171A413A8}"/>
              </a:ext>
            </a:extLst>
          </p:cNvPr>
          <p:cNvSpPr/>
          <p:nvPr/>
        </p:nvSpPr>
        <p:spPr>
          <a:xfrm>
            <a:off x="4727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B02A62C-8E27-4A52-FC92-466A39E823C2}"/>
              </a:ext>
            </a:extLst>
          </p:cNvPr>
          <p:cNvSpPr/>
          <p:nvPr/>
        </p:nvSpPr>
        <p:spPr>
          <a:xfrm>
            <a:off x="5051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FF6A32-3F6B-4A9F-DD88-B6397F7E0B3A}"/>
              </a:ext>
            </a:extLst>
          </p:cNvPr>
          <p:cNvSpPr/>
          <p:nvPr/>
        </p:nvSpPr>
        <p:spPr>
          <a:xfrm>
            <a:off x="5375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8CB36D1-A638-D24B-1454-22848BA2ED48}"/>
              </a:ext>
            </a:extLst>
          </p:cNvPr>
          <p:cNvSpPr/>
          <p:nvPr/>
        </p:nvSpPr>
        <p:spPr>
          <a:xfrm>
            <a:off x="4403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E517DC7-1BE6-BD68-5CE8-55FADCB31B76}"/>
              </a:ext>
            </a:extLst>
          </p:cNvPr>
          <p:cNvSpPr/>
          <p:nvPr/>
        </p:nvSpPr>
        <p:spPr>
          <a:xfrm>
            <a:off x="4727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BF21129-6D64-06A9-B6C9-5F1DC1EAB44D}"/>
              </a:ext>
            </a:extLst>
          </p:cNvPr>
          <p:cNvSpPr/>
          <p:nvPr/>
        </p:nvSpPr>
        <p:spPr>
          <a:xfrm>
            <a:off x="5051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6110387-4428-F306-F114-5EEAB4F1262F}"/>
              </a:ext>
            </a:extLst>
          </p:cNvPr>
          <p:cNvSpPr/>
          <p:nvPr/>
        </p:nvSpPr>
        <p:spPr>
          <a:xfrm>
            <a:off x="5375570" y="3809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569FE7C-22F1-F38B-B942-D406F9A6E6E3}"/>
              </a:ext>
            </a:extLst>
          </p:cNvPr>
          <p:cNvSpPr txBox="1"/>
          <p:nvPr/>
        </p:nvSpPr>
        <p:spPr>
          <a:xfrm>
            <a:off x="3450678" y="4133559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69222E2-ADC7-D753-3F76-A2812D18717F}"/>
              </a:ext>
            </a:extLst>
          </p:cNvPr>
          <p:cNvSpPr txBox="1"/>
          <p:nvPr/>
        </p:nvSpPr>
        <p:spPr>
          <a:xfrm>
            <a:off x="4899060" y="413355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FBC1156-47AA-5AD0-8358-088C4BEEFA56}"/>
              </a:ext>
            </a:extLst>
          </p:cNvPr>
          <p:cNvSpPr txBox="1"/>
          <p:nvPr/>
        </p:nvSpPr>
        <p:spPr>
          <a:xfrm>
            <a:off x="4889570" y="2513558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0D1FD6C7-A05E-65DC-71F4-9C218B898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4" name="morph_dfoA">
            <a:extLst>
              <a:ext uri="{FF2B5EF4-FFF2-40B4-BE49-F238E27FC236}">
                <a16:creationId xmlns:a16="http://schemas.microsoft.com/office/drawing/2014/main" id="{746C63AC-1D71-9E63-685D-97ED8E7E511D}"/>
              </a:ext>
            </a:extLst>
          </p:cNvPr>
          <p:cNvSpPr txBox="1"/>
          <p:nvPr/>
        </p:nvSpPr>
        <p:spPr>
          <a:xfrm>
            <a:off x="846781" y="3709949"/>
            <a:ext cx="1936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#: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Dataflow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execution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order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of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A</a:t>
            </a:r>
            <a:endParaRPr lang="en-CN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6480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>
          <a:extLst>
            <a:ext uri="{FF2B5EF4-FFF2-40B4-BE49-F238E27FC236}">
              <a16:creationId xmlns:a16="http://schemas.microsoft.com/office/drawing/2014/main" id="{8A2722EF-B497-D768-EF63-2A41FAC10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660BDE79-8F51-6015-6DB3-985706A7A0F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E09F672-8398-1DBE-5211-DCEB5706D7AA}"/>
              </a:ext>
            </a:extLst>
          </p:cNvPr>
          <p:cNvGrpSpPr/>
          <p:nvPr/>
        </p:nvGrpSpPr>
        <p:grpSpPr>
          <a:xfrm>
            <a:off x="3107570" y="2843384"/>
            <a:ext cx="972000" cy="1296000"/>
            <a:chOff x="1658348" y="3248900"/>
            <a:chExt cx="972000" cy="1296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87AC358-9820-80AF-A965-999A993BDA9F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03DE6D-1DA7-9651-BFFA-0BE626B932D3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C024B2F-D338-361F-0B0A-1B0B8D679751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1D77E30-B78F-4C0C-50DF-C1CBEB56847C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9DE4C85-F76C-208F-54D7-01DD222117AE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B4ED15-DF31-6BF1-7C4C-C0151D44AA01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3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CB7599-FE6F-1A97-1C55-2A981B2A513A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4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DA46053-01BA-70AD-EA9F-C8882081658E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E9A09C-9D5B-1CA7-2ACB-D671521036B8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9EDDA8F-E59C-AFBF-C55B-77010B7F8593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5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0C753A-36F5-5F33-06DF-FB69A3515C6F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6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24DA277-D19D-993C-9B1C-87D40BFB2631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8DB796F-1275-FBB7-3C75-82C02824E761}"/>
              </a:ext>
            </a:extLst>
          </p:cNvPr>
          <p:cNvGrpSpPr/>
          <p:nvPr/>
        </p:nvGrpSpPr>
        <p:grpSpPr>
          <a:xfrm>
            <a:off x="4403570" y="1541558"/>
            <a:ext cx="1296000" cy="972000"/>
            <a:chOff x="2879570" y="2290750"/>
            <a:chExt cx="1296000" cy="972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CCC3D6A-27D9-4C78-688F-52A7B4C53AA1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0AFD11B-F4CD-1E5C-3814-84CAA9435D5D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AE95F12-AFF6-A1A7-8E91-13B0581D6D41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765EA9-00F2-B7CD-46C8-3BD418A11F6F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E202412-3E1A-7EAC-18ED-5ACE832CF82C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4238A09-363F-394A-EEC6-7888F492152D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FE95BF9-528E-B602-BD0D-E5C0B21F1850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907EEF9-26A3-42B8-8598-CDA03BCA0FF6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42FD48-8FE5-D397-6F49-4797E29D9530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6FBB986-B8D2-5DBE-195A-37F63A1E669D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D97BC11-F697-FF14-CFD2-019681DDED97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5FD2880-FB71-E26D-C365-38FCCDD63C8F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224A75C5-B1A8-D877-EAC8-1368F1F1D093}"/>
              </a:ext>
            </a:extLst>
          </p:cNvPr>
          <p:cNvSpPr/>
          <p:nvPr/>
        </p:nvSpPr>
        <p:spPr>
          <a:xfrm>
            <a:off x="4403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C26BEAB-F4B8-ACC0-46DE-6888C5CB836D}"/>
              </a:ext>
            </a:extLst>
          </p:cNvPr>
          <p:cNvSpPr/>
          <p:nvPr/>
        </p:nvSpPr>
        <p:spPr>
          <a:xfrm>
            <a:off x="4727570" y="2837558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F21B65C-5094-E9E4-3A8C-A60F8E720A1F}"/>
              </a:ext>
            </a:extLst>
          </p:cNvPr>
          <p:cNvSpPr/>
          <p:nvPr/>
        </p:nvSpPr>
        <p:spPr>
          <a:xfrm>
            <a:off x="5051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508C380-EDDA-6013-BBE1-DADE0B847049}"/>
              </a:ext>
            </a:extLst>
          </p:cNvPr>
          <p:cNvSpPr/>
          <p:nvPr/>
        </p:nvSpPr>
        <p:spPr>
          <a:xfrm>
            <a:off x="5375570" y="2837558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76D9FFC-B366-55DB-64B4-63842296DBF6}"/>
              </a:ext>
            </a:extLst>
          </p:cNvPr>
          <p:cNvSpPr/>
          <p:nvPr/>
        </p:nvSpPr>
        <p:spPr>
          <a:xfrm>
            <a:off x="4403570" y="3161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x</a:t>
            </a:r>
            <a:endParaRPr lang="en-CN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BA6E37-860B-274D-02B7-22FE745A0ED4}"/>
              </a:ext>
            </a:extLst>
          </p:cNvPr>
          <p:cNvSpPr/>
          <p:nvPr/>
        </p:nvSpPr>
        <p:spPr>
          <a:xfrm>
            <a:off x="4727570" y="3161559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y</a:t>
            </a:r>
            <a:endParaRPr lang="en-CN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0F15445-DB5A-2042-99BD-EBF037AFD7DD}"/>
              </a:ext>
            </a:extLst>
          </p:cNvPr>
          <p:cNvSpPr/>
          <p:nvPr/>
        </p:nvSpPr>
        <p:spPr>
          <a:xfrm>
            <a:off x="5051570" y="3161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30AF96E-2A2A-1F00-1E30-E47258E1A693}"/>
              </a:ext>
            </a:extLst>
          </p:cNvPr>
          <p:cNvSpPr/>
          <p:nvPr/>
        </p:nvSpPr>
        <p:spPr>
          <a:xfrm>
            <a:off x="5375570" y="3161559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z</a:t>
            </a:r>
            <a:endParaRPr lang="en-CN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B5E4FAC-B059-E193-ED6C-552683F2B3DF}"/>
              </a:ext>
            </a:extLst>
          </p:cNvPr>
          <p:cNvSpPr/>
          <p:nvPr/>
        </p:nvSpPr>
        <p:spPr>
          <a:xfrm>
            <a:off x="4403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F10F028-14B3-AAE6-31CE-BEF7789B60E0}"/>
              </a:ext>
            </a:extLst>
          </p:cNvPr>
          <p:cNvSpPr/>
          <p:nvPr/>
        </p:nvSpPr>
        <p:spPr>
          <a:xfrm>
            <a:off x="4727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F23F578-038D-F77B-0D4F-2380A48B7668}"/>
              </a:ext>
            </a:extLst>
          </p:cNvPr>
          <p:cNvSpPr/>
          <p:nvPr/>
        </p:nvSpPr>
        <p:spPr>
          <a:xfrm>
            <a:off x="5051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EE404A9-BE1C-9611-34CB-DB408C2DB915}"/>
              </a:ext>
            </a:extLst>
          </p:cNvPr>
          <p:cNvSpPr/>
          <p:nvPr/>
        </p:nvSpPr>
        <p:spPr>
          <a:xfrm>
            <a:off x="5375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9E03CB2-2619-EC1E-55D1-BABC8BF856D6}"/>
              </a:ext>
            </a:extLst>
          </p:cNvPr>
          <p:cNvSpPr/>
          <p:nvPr/>
        </p:nvSpPr>
        <p:spPr>
          <a:xfrm>
            <a:off x="4403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CDD8C34-DF0A-C8AE-72C0-58E635643E21}"/>
              </a:ext>
            </a:extLst>
          </p:cNvPr>
          <p:cNvSpPr/>
          <p:nvPr/>
        </p:nvSpPr>
        <p:spPr>
          <a:xfrm>
            <a:off x="4727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DEFE0E5-F7B2-ED4B-076F-B26CE912FB83}"/>
              </a:ext>
            </a:extLst>
          </p:cNvPr>
          <p:cNvSpPr/>
          <p:nvPr/>
        </p:nvSpPr>
        <p:spPr>
          <a:xfrm>
            <a:off x="5051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E740F13-7FB4-76EE-FA24-DA591924B8A7}"/>
              </a:ext>
            </a:extLst>
          </p:cNvPr>
          <p:cNvSpPr/>
          <p:nvPr/>
        </p:nvSpPr>
        <p:spPr>
          <a:xfrm>
            <a:off x="5375570" y="3809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04C443-B465-4648-E92B-BEF60A357635}"/>
              </a:ext>
            </a:extLst>
          </p:cNvPr>
          <p:cNvSpPr txBox="1"/>
          <p:nvPr/>
        </p:nvSpPr>
        <p:spPr>
          <a:xfrm>
            <a:off x="3450678" y="4133559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86F9FFC-741A-92D2-1A1E-263614079EED}"/>
              </a:ext>
            </a:extLst>
          </p:cNvPr>
          <p:cNvSpPr txBox="1"/>
          <p:nvPr/>
        </p:nvSpPr>
        <p:spPr>
          <a:xfrm>
            <a:off x="4899060" y="413355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2141FF1-5BEC-239E-8EBB-F9B42259EFA9}"/>
              </a:ext>
            </a:extLst>
          </p:cNvPr>
          <p:cNvSpPr txBox="1"/>
          <p:nvPr/>
        </p:nvSpPr>
        <p:spPr>
          <a:xfrm>
            <a:off x="4889570" y="2513558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D79CF17D-665C-75CC-4C02-BCAACBDBF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9" name="Google Shape;71;p15">
            <a:extLst>
              <a:ext uri="{FF2B5EF4-FFF2-40B4-BE49-F238E27FC236}">
                <a16:creationId xmlns:a16="http://schemas.microsoft.com/office/drawing/2014/main" id="{85EDD5A9-FB96-ECA4-AEA6-2AA6A3FBB9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Irregularity</a:t>
            </a:r>
            <a:r>
              <a:rPr lang="zh-CN" altLang="en-US" dirty="0"/>
              <a:t> </a:t>
            </a:r>
            <a:r>
              <a:rPr lang="en-US" altLang="zh-CN" dirty="0"/>
              <a:t>2:</a:t>
            </a:r>
            <a:r>
              <a:rPr lang="zh-CN" altLang="en-US" dirty="0"/>
              <a:t> </a:t>
            </a:r>
            <a:r>
              <a:rPr lang="en-US" altLang="zh-CN" dirty="0"/>
              <a:t>Computation/Communication</a:t>
            </a:r>
            <a:endParaRPr dirty="0"/>
          </a:p>
        </p:txBody>
      </p:sp>
      <p:sp>
        <p:nvSpPr>
          <p:cNvPr id="44" name="morph_dfoA">
            <a:extLst>
              <a:ext uri="{FF2B5EF4-FFF2-40B4-BE49-F238E27FC236}">
                <a16:creationId xmlns:a16="http://schemas.microsoft.com/office/drawing/2014/main" id="{C71277D8-3A4E-84A1-C39B-285E7019BCB5}"/>
              </a:ext>
            </a:extLst>
          </p:cNvPr>
          <p:cNvSpPr txBox="1"/>
          <p:nvPr/>
        </p:nvSpPr>
        <p:spPr>
          <a:xfrm>
            <a:off x="846781" y="3709949"/>
            <a:ext cx="1936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#: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Dataflow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execution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order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of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A</a:t>
            </a:r>
            <a:endParaRPr lang="en-CN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79958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>
          <a:extLst>
            <a:ext uri="{FF2B5EF4-FFF2-40B4-BE49-F238E27FC236}">
              <a16:creationId xmlns:a16="http://schemas.microsoft.com/office/drawing/2014/main" id="{91D8BEAF-45D6-916A-197E-DC9DAD312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07FE3B42-92AF-66BC-414E-169DDFF1E34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820DECC-84E7-C228-20FB-54A313284C0A}"/>
              </a:ext>
            </a:extLst>
          </p:cNvPr>
          <p:cNvGrpSpPr/>
          <p:nvPr/>
        </p:nvGrpSpPr>
        <p:grpSpPr>
          <a:xfrm>
            <a:off x="3107570" y="2843384"/>
            <a:ext cx="972000" cy="1296000"/>
            <a:chOff x="1658348" y="3248900"/>
            <a:chExt cx="972000" cy="1296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10DF4D9-4C44-1318-102A-CAAFB2525523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A4D88F6-BD59-63CE-7A9F-094ECADDFD2C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77B14E-C1C2-8618-D7C2-3C6A4F4DEC2A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FC835C8-91DB-6079-33B2-59252A4BCAF8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A935412-3CA7-CBDC-9072-863711F81CE7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10C72CA-64A5-CA12-D7CE-93C92D10468D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3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39A0-828E-69F9-6D58-247881E68547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4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BD43E0-A623-FA1E-6038-2AC689279BC9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51D25CE-C5AB-9D18-D60F-62EADDB26EB4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C4664E-76A9-9BC6-F1E4-FDD2B3236687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5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3D99FA-8758-CD26-32C6-6B9812D0FEC6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6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F93964-FDB5-BF5D-9B45-C5D6BA62CDA8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0FD9CE5-BAC7-DB91-AB8A-A2A6F5EE6629}"/>
              </a:ext>
            </a:extLst>
          </p:cNvPr>
          <p:cNvGrpSpPr/>
          <p:nvPr/>
        </p:nvGrpSpPr>
        <p:grpSpPr>
          <a:xfrm>
            <a:off x="4403570" y="1541558"/>
            <a:ext cx="1296000" cy="972000"/>
            <a:chOff x="2879570" y="2290750"/>
            <a:chExt cx="1296000" cy="972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57EED0-80F2-F003-5923-029F2221030C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02492B1-A421-4358-9E44-9C86CB17818A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8AEAB07-6DF0-F4B0-ABD0-93FD49B7610F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A09FE25-BE2C-7133-7F98-884753CA332B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73FD5ED-7BC3-93F8-6400-E1D4EF5A93F2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E02C8DD-3C22-A252-CD32-0C4976C4B60B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275A39D-53C4-48B9-BC8D-B78F004F09AB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75F5F04-E2D2-DF6A-B205-71526AAEAB53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A65A017-4040-0FED-746A-DC6ED168C523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79C4DAE-051E-E83B-8696-6D8A4859DE68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C1B1E9-365D-1C30-6074-B357B302520C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6DA445B-CDEE-F66C-115E-AAC21E437216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1A48ED20-1A14-E8D7-23E6-F279910AE98F}"/>
              </a:ext>
            </a:extLst>
          </p:cNvPr>
          <p:cNvSpPr/>
          <p:nvPr/>
        </p:nvSpPr>
        <p:spPr>
          <a:xfrm>
            <a:off x="4403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79E4ADD-709B-7906-DF20-E3EF26BBF44E}"/>
              </a:ext>
            </a:extLst>
          </p:cNvPr>
          <p:cNvSpPr/>
          <p:nvPr/>
        </p:nvSpPr>
        <p:spPr>
          <a:xfrm>
            <a:off x="4727570" y="2837558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7989FD0-BCA5-4EF5-A250-DF521000D957}"/>
              </a:ext>
            </a:extLst>
          </p:cNvPr>
          <p:cNvSpPr/>
          <p:nvPr/>
        </p:nvSpPr>
        <p:spPr>
          <a:xfrm>
            <a:off x="5051570" y="2837558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BFAC19A-BC22-E1AD-129D-63D2E8B84368}"/>
              </a:ext>
            </a:extLst>
          </p:cNvPr>
          <p:cNvSpPr/>
          <p:nvPr/>
        </p:nvSpPr>
        <p:spPr>
          <a:xfrm>
            <a:off x="5375570" y="2837558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2486E1C-8137-6D50-D937-EE0AAF7F4D82}"/>
              </a:ext>
            </a:extLst>
          </p:cNvPr>
          <p:cNvSpPr/>
          <p:nvPr/>
        </p:nvSpPr>
        <p:spPr>
          <a:xfrm>
            <a:off x="4403570" y="3161559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x</a:t>
            </a:r>
            <a:endParaRPr lang="en-CN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39F1DD-4167-07AB-875C-A5DC66F88E1A}"/>
              </a:ext>
            </a:extLst>
          </p:cNvPr>
          <p:cNvSpPr/>
          <p:nvPr/>
        </p:nvSpPr>
        <p:spPr>
          <a:xfrm>
            <a:off x="4727570" y="3161559"/>
            <a:ext cx="324000" cy="324000"/>
          </a:xfrm>
          <a:prstGeom prst="rect">
            <a:avLst/>
          </a:prstGeom>
          <a:solidFill>
            <a:srgbClr val="6605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y</a:t>
            </a:r>
            <a:endParaRPr lang="en-CN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20C7754-108F-95E6-4438-5B1F67F6F2D0}"/>
              </a:ext>
            </a:extLst>
          </p:cNvPr>
          <p:cNvSpPr/>
          <p:nvPr/>
        </p:nvSpPr>
        <p:spPr>
          <a:xfrm>
            <a:off x="5051570" y="3161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70F35F0-56A1-2319-0001-2F1B80BF5E66}"/>
              </a:ext>
            </a:extLst>
          </p:cNvPr>
          <p:cNvSpPr/>
          <p:nvPr/>
        </p:nvSpPr>
        <p:spPr>
          <a:xfrm>
            <a:off x="5375570" y="3161559"/>
            <a:ext cx="324000" cy="324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z</a:t>
            </a:r>
            <a:endParaRPr lang="en-CN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8765AAD-98B8-678F-70E3-B219FDB54747}"/>
              </a:ext>
            </a:extLst>
          </p:cNvPr>
          <p:cNvSpPr/>
          <p:nvPr/>
        </p:nvSpPr>
        <p:spPr>
          <a:xfrm>
            <a:off x="4403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44E74C-BBE6-F84E-E01F-E75D78034EBB}"/>
              </a:ext>
            </a:extLst>
          </p:cNvPr>
          <p:cNvSpPr/>
          <p:nvPr/>
        </p:nvSpPr>
        <p:spPr>
          <a:xfrm>
            <a:off x="4727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E01A7A6-AEFE-4DF6-4BE3-DE6AD932382B}"/>
              </a:ext>
            </a:extLst>
          </p:cNvPr>
          <p:cNvSpPr/>
          <p:nvPr/>
        </p:nvSpPr>
        <p:spPr>
          <a:xfrm>
            <a:off x="5051570" y="3485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EB78E79-A1DF-9691-24BA-990C82E0DDC6}"/>
              </a:ext>
            </a:extLst>
          </p:cNvPr>
          <p:cNvSpPr/>
          <p:nvPr/>
        </p:nvSpPr>
        <p:spPr>
          <a:xfrm>
            <a:off x="5375570" y="3485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CE24BCD-C9DD-B322-7BD1-F9CDA10B9789}"/>
              </a:ext>
            </a:extLst>
          </p:cNvPr>
          <p:cNvSpPr/>
          <p:nvPr/>
        </p:nvSpPr>
        <p:spPr>
          <a:xfrm>
            <a:off x="4403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314970D-ABCF-A345-EF97-E452D910A0BD}"/>
              </a:ext>
            </a:extLst>
          </p:cNvPr>
          <p:cNvSpPr/>
          <p:nvPr/>
        </p:nvSpPr>
        <p:spPr>
          <a:xfrm>
            <a:off x="4727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0A4739-9E8B-DAAC-3152-0FA76FFFB3BF}"/>
              </a:ext>
            </a:extLst>
          </p:cNvPr>
          <p:cNvSpPr/>
          <p:nvPr/>
        </p:nvSpPr>
        <p:spPr>
          <a:xfrm>
            <a:off x="5051570" y="3809559"/>
            <a:ext cx="324000" cy="324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9BE6159-0EF2-882E-F048-482672C0D784}"/>
              </a:ext>
            </a:extLst>
          </p:cNvPr>
          <p:cNvSpPr/>
          <p:nvPr/>
        </p:nvSpPr>
        <p:spPr>
          <a:xfrm>
            <a:off x="5375570" y="3809559"/>
            <a:ext cx="324000" cy="324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EEB590A-521A-A6ED-DF8E-56705DA875A3}"/>
              </a:ext>
            </a:extLst>
          </p:cNvPr>
          <p:cNvSpPr txBox="1"/>
          <p:nvPr/>
        </p:nvSpPr>
        <p:spPr>
          <a:xfrm>
            <a:off x="3450678" y="4133559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745C537-95E5-2F3C-F3DA-FCA99F1F63C1}"/>
              </a:ext>
            </a:extLst>
          </p:cNvPr>
          <p:cNvSpPr txBox="1"/>
          <p:nvPr/>
        </p:nvSpPr>
        <p:spPr>
          <a:xfrm>
            <a:off x="4899060" y="413355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8260E4-96C1-5D8F-F5FD-7319D9062F73}"/>
              </a:ext>
            </a:extLst>
          </p:cNvPr>
          <p:cNvSpPr txBox="1"/>
          <p:nvPr/>
        </p:nvSpPr>
        <p:spPr>
          <a:xfrm>
            <a:off x="4889570" y="2513558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675187F1-CB42-5C5C-FE55-5A5237BD1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9" name="Google Shape;71;p15">
            <a:extLst>
              <a:ext uri="{FF2B5EF4-FFF2-40B4-BE49-F238E27FC236}">
                <a16:creationId xmlns:a16="http://schemas.microsoft.com/office/drawing/2014/main" id="{86A20837-8263-C6BD-0494-97C9DE2078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Irregularity</a:t>
            </a:r>
            <a:r>
              <a:rPr lang="zh-CN" altLang="en-US" dirty="0"/>
              <a:t> </a:t>
            </a:r>
            <a:r>
              <a:rPr lang="en-US" altLang="zh-CN" dirty="0"/>
              <a:t>2:</a:t>
            </a:r>
            <a:r>
              <a:rPr lang="zh-CN" altLang="en-US" dirty="0"/>
              <a:t> </a:t>
            </a:r>
            <a:r>
              <a:rPr lang="en-US" altLang="zh-CN" dirty="0"/>
              <a:t>Computation/Communication</a:t>
            </a:r>
            <a:endParaRPr dirty="0"/>
          </a:p>
        </p:txBody>
      </p:sp>
      <p:sp>
        <p:nvSpPr>
          <p:cNvPr id="44" name="morph_dfoA">
            <a:extLst>
              <a:ext uri="{FF2B5EF4-FFF2-40B4-BE49-F238E27FC236}">
                <a16:creationId xmlns:a16="http://schemas.microsoft.com/office/drawing/2014/main" id="{906EFE1B-A329-06CB-BD80-A7B7827C87D1}"/>
              </a:ext>
            </a:extLst>
          </p:cNvPr>
          <p:cNvSpPr txBox="1"/>
          <p:nvPr/>
        </p:nvSpPr>
        <p:spPr>
          <a:xfrm>
            <a:off x="846781" y="3709949"/>
            <a:ext cx="1936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#: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Dataflow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execution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order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of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A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41BC13D-FCDC-EFC6-3E7A-A8C793ECFBF7}"/>
              </a:ext>
            </a:extLst>
          </p:cNvPr>
          <p:cNvSpPr txBox="1"/>
          <p:nvPr/>
        </p:nvSpPr>
        <p:spPr>
          <a:xfrm>
            <a:off x="1008373" y="1072309"/>
            <a:ext cx="7127272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sz="1800" dirty="0">
                <a:latin typeface="+mn-lt"/>
              </a:rPr>
              <a:t>C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nonzero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pattern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and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reductions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depend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on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A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and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B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sparse</a:t>
            </a:r>
            <a:r>
              <a:rPr lang="zh-CN" altLang="en-US" sz="1800" dirty="0">
                <a:latin typeface="+mn-lt"/>
              </a:rPr>
              <a:t> </a:t>
            </a:r>
            <a:r>
              <a:rPr lang="en-US" altLang="zh-CN" sz="1800" dirty="0">
                <a:latin typeface="+mn-lt"/>
              </a:rPr>
              <a:t>pattern</a:t>
            </a:r>
            <a:r>
              <a:rPr lang="zh-CN" altLang="en-US" sz="1800" dirty="0">
                <a:latin typeface="+mn-lt"/>
              </a:rPr>
              <a:t> </a:t>
            </a:r>
            <a:endParaRPr lang="en-CN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2672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>
          <a:extLst>
            <a:ext uri="{FF2B5EF4-FFF2-40B4-BE49-F238E27FC236}">
              <a16:creationId xmlns:a16="http://schemas.microsoft.com/office/drawing/2014/main" id="{A73F9632-C953-6E39-516A-8052BB03F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>
            <a:extLst>
              <a:ext uri="{FF2B5EF4-FFF2-40B4-BE49-F238E27FC236}">
                <a16:creationId xmlns:a16="http://schemas.microsoft.com/office/drawing/2014/main" id="{5A85C6A0-9D05-1355-41CE-A1A128897F9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4D0BCAA-4DD7-AB9A-6D80-6EEDB7605FF1}"/>
              </a:ext>
            </a:extLst>
          </p:cNvPr>
          <p:cNvGrpSpPr/>
          <p:nvPr/>
        </p:nvGrpSpPr>
        <p:grpSpPr>
          <a:xfrm>
            <a:off x="3276000" y="1410786"/>
            <a:ext cx="2592000" cy="2899778"/>
            <a:chOff x="745370" y="1533092"/>
            <a:chExt cx="2592000" cy="289977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3A31522-0653-F473-0059-317E0BDBDAC5}"/>
                </a:ext>
              </a:extLst>
            </p:cNvPr>
            <p:cNvGrpSpPr/>
            <p:nvPr/>
          </p:nvGrpSpPr>
          <p:grpSpPr>
            <a:xfrm>
              <a:off x="745370" y="2834918"/>
              <a:ext cx="972000" cy="1296000"/>
              <a:chOff x="1658348" y="3248900"/>
              <a:chExt cx="972000" cy="1296000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C1AEB70-99B9-192C-631C-C9F1545587C2}"/>
                  </a:ext>
                </a:extLst>
              </p:cNvPr>
              <p:cNvSpPr/>
              <p:nvPr/>
            </p:nvSpPr>
            <p:spPr>
              <a:xfrm>
                <a:off x="1658348" y="3248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CB85F36-B6A8-001B-6C95-70A8FF210595}"/>
                  </a:ext>
                </a:extLst>
              </p:cNvPr>
              <p:cNvSpPr/>
              <p:nvPr/>
            </p:nvSpPr>
            <p:spPr>
              <a:xfrm>
                <a:off x="1982348" y="3248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8171683-D16F-CB03-ADBB-826F89757317}"/>
                  </a:ext>
                </a:extLst>
              </p:cNvPr>
              <p:cNvSpPr/>
              <p:nvPr/>
            </p:nvSpPr>
            <p:spPr>
              <a:xfrm>
                <a:off x="2306348" y="3248900"/>
                <a:ext cx="324000" cy="324000"/>
              </a:xfrm>
              <a:prstGeom prst="rect">
                <a:avLst/>
              </a:prstGeom>
              <a:solidFill>
                <a:srgbClr val="7EA6E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7011471-B940-04AB-1F8E-174D8DA6C7B5}"/>
                  </a:ext>
                </a:extLst>
              </p:cNvPr>
              <p:cNvSpPr/>
              <p:nvPr/>
            </p:nvSpPr>
            <p:spPr>
              <a:xfrm>
                <a:off x="1658348" y="3572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401BD0D-0511-7D08-7930-4CCDA61B1EE9}"/>
                  </a:ext>
                </a:extLst>
              </p:cNvPr>
              <p:cNvSpPr/>
              <p:nvPr/>
            </p:nvSpPr>
            <p:spPr>
              <a:xfrm>
                <a:off x="1982348" y="3572900"/>
                <a:ext cx="324000" cy="324000"/>
              </a:xfrm>
              <a:prstGeom prst="rect">
                <a:avLst/>
              </a:prstGeom>
              <a:solidFill>
                <a:srgbClr val="7EA6E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F8C2368-A01C-F384-CE59-0D02FAFE419C}"/>
                  </a:ext>
                </a:extLst>
              </p:cNvPr>
              <p:cNvSpPr/>
              <p:nvPr/>
            </p:nvSpPr>
            <p:spPr>
              <a:xfrm>
                <a:off x="2306348" y="3572900"/>
                <a:ext cx="324000" cy="324000"/>
              </a:xfrm>
              <a:prstGeom prst="rect">
                <a:avLst/>
              </a:prstGeom>
              <a:solidFill>
                <a:srgbClr val="7EA6E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F8544A2-E97C-120B-2350-87CFAC177354}"/>
                  </a:ext>
                </a:extLst>
              </p:cNvPr>
              <p:cNvSpPr/>
              <p:nvPr/>
            </p:nvSpPr>
            <p:spPr>
              <a:xfrm>
                <a:off x="1658348" y="3896900"/>
                <a:ext cx="324000" cy="324000"/>
              </a:xfrm>
              <a:prstGeom prst="rect">
                <a:avLst/>
              </a:prstGeom>
              <a:solidFill>
                <a:srgbClr val="7EA6E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3E58A81-FFA6-2EFB-3189-37FE80C77F0A}"/>
                  </a:ext>
                </a:extLst>
              </p:cNvPr>
              <p:cNvSpPr/>
              <p:nvPr/>
            </p:nvSpPr>
            <p:spPr>
              <a:xfrm>
                <a:off x="1982348" y="3896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DB04202-1205-EA42-CF56-892C97DA78E5}"/>
                  </a:ext>
                </a:extLst>
              </p:cNvPr>
              <p:cNvSpPr/>
              <p:nvPr/>
            </p:nvSpPr>
            <p:spPr>
              <a:xfrm>
                <a:off x="2306348" y="3896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AB736FE-3354-EFA9-A6E3-60A06ED2A308}"/>
                  </a:ext>
                </a:extLst>
              </p:cNvPr>
              <p:cNvSpPr/>
              <p:nvPr/>
            </p:nvSpPr>
            <p:spPr>
              <a:xfrm>
                <a:off x="1658348" y="4220900"/>
                <a:ext cx="324000" cy="324000"/>
              </a:xfrm>
              <a:prstGeom prst="rect">
                <a:avLst/>
              </a:prstGeom>
              <a:solidFill>
                <a:srgbClr val="D2E8FF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1DB5ADC-FAEE-5238-A9A1-D3A1513A3F34}"/>
                  </a:ext>
                </a:extLst>
              </p:cNvPr>
              <p:cNvSpPr/>
              <p:nvPr/>
            </p:nvSpPr>
            <p:spPr>
              <a:xfrm>
                <a:off x="1982348" y="4220900"/>
                <a:ext cx="324000" cy="324000"/>
              </a:xfrm>
              <a:prstGeom prst="rect">
                <a:avLst/>
              </a:prstGeom>
              <a:solidFill>
                <a:srgbClr val="D2E8FF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E4907A6-F573-4CB8-8501-E506510FBF44}"/>
                  </a:ext>
                </a:extLst>
              </p:cNvPr>
              <p:cNvSpPr/>
              <p:nvPr/>
            </p:nvSpPr>
            <p:spPr>
              <a:xfrm>
                <a:off x="2306348" y="422090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D78FB03-8A5E-F967-1510-98F79DCD2699}"/>
                </a:ext>
              </a:extLst>
            </p:cNvPr>
            <p:cNvGrpSpPr/>
            <p:nvPr/>
          </p:nvGrpSpPr>
          <p:grpSpPr>
            <a:xfrm>
              <a:off x="2041370" y="1533092"/>
              <a:ext cx="1296000" cy="972000"/>
              <a:chOff x="2879570" y="2290750"/>
              <a:chExt cx="1296000" cy="972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1B50C71-8063-A5C6-B084-9F07E9D9A394}"/>
                  </a:ext>
                </a:extLst>
              </p:cNvPr>
              <p:cNvSpPr/>
              <p:nvPr/>
            </p:nvSpPr>
            <p:spPr>
              <a:xfrm>
                <a:off x="2879570" y="2290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471FDBB-1D45-DB9D-6C0C-1D9D6ABCAA47}"/>
                  </a:ext>
                </a:extLst>
              </p:cNvPr>
              <p:cNvSpPr/>
              <p:nvPr/>
            </p:nvSpPr>
            <p:spPr>
              <a:xfrm>
                <a:off x="2879570" y="2614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86E07DA-C0CA-D760-8C83-59873BB4D0F0}"/>
                  </a:ext>
                </a:extLst>
              </p:cNvPr>
              <p:cNvSpPr/>
              <p:nvPr/>
            </p:nvSpPr>
            <p:spPr>
              <a:xfrm>
                <a:off x="2879570" y="2938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96E167C-8180-F4BA-9BD1-4FE40C5443DF}"/>
                  </a:ext>
                </a:extLst>
              </p:cNvPr>
              <p:cNvSpPr/>
              <p:nvPr/>
            </p:nvSpPr>
            <p:spPr>
              <a:xfrm>
                <a:off x="3203570" y="2290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9A0A69E-2A8E-B14A-C504-390911F5CE6D}"/>
                  </a:ext>
                </a:extLst>
              </p:cNvPr>
              <p:cNvSpPr/>
              <p:nvPr/>
            </p:nvSpPr>
            <p:spPr>
              <a:xfrm>
                <a:off x="3203570" y="2614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F4163EF-C7F6-3C3B-2699-5FAD1184D984}"/>
                  </a:ext>
                </a:extLst>
              </p:cNvPr>
              <p:cNvSpPr/>
              <p:nvPr/>
            </p:nvSpPr>
            <p:spPr>
              <a:xfrm>
                <a:off x="3203570" y="2938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A309E9B-E260-1F26-0F92-CFD72C223AB4}"/>
                  </a:ext>
                </a:extLst>
              </p:cNvPr>
              <p:cNvSpPr/>
              <p:nvPr/>
            </p:nvSpPr>
            <p:spPr>
              <a:xfrm>
                <a:off x="3527570" y="2290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6724469-A944-767B-FD50-A1888A6A7D27}"/>
                  </a:ext>
                </a:extLst>
              </p:cNvPr>
              <p:cNvSpPr/>
              <p:nvPr/>
            </p:nvSpPr>
            <p:spPr>
              <a:xfrm>
                <a:off x="3527570" y="2614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F1A9100-5851-3563-32DF-63199F5E5555}"/>
                  </a:ext>
                </a:extLst>
              </p:cNvPr>
              <p:cNvSpPr/>
              <p:nvPr/>
            </p:nvSpPr>
            <p:spPr>
              <a:xfrm>
                <a:off x="3527570" y="2938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86FC090-9AF7-3BCE-53FD-3F9D220978CF}"/>
                  </a:ext>
                </a:extLst>
              </p:cNvPr>
              <p:cNvSpPr/>
              <p:nvPr/>
            </p:nvSpPr>
            <p:spPr>
              <a:xfrm>
                <a:off x="3851570" y="2290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FAC573D-2921-D430-DA8A-7C1C15270755}"/>
                  </a:ext>
                </a:extLst>
              </p:cNvPr>
              <p:cNvSpPr/>
              <p:nvPr/>
            </p:nvSpPr>
            <p:spPr>
              <a:xfrm>
                <a:off x="3851570" y="2614750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3945C16-3BA8-5B46-2D5A-EB283CA63582}"/>
                  </a:ext>
                </a:extLst>
              </p:cNvPr>
              <p:cNvSpPr/>
              <p:nvPr/>
            </p:nvSpPr>
            <p:spPr>
              <a:xfrm>
                <a:off x="3851570" y="2938750"/>
                <a:ext cx="324000" cy="324000"/>
              </a:xfrm>
              <a:prstGeom prst="rect">
                <a:avLst/>
              </a:prstGeom>
              <a:solidFill>
                <a:srgbClr val="01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951DFE9-D207-FF43-6AE7-FA70E0865610}"/>
                </a:ext>
              </a:extLst>
            </p:cNvPr>
            <p:cNvGrpSpPr/>
            <p:nvPr/>
          </p:nvGrpSpPr>
          <p:grpSpPr>
            <a:xfrm>
              <a:off x="2041370" y="2829092"/>
              <a:ext cx="1296000" cy="1296001"/>
              <a:chOff x="2887928" y="3434873"/>
              <a:chExt cx="1296000" cy="129600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D3C1C84F-067A-62AD-6F05-703EAD56716C}"/>
                  </a:ext>
                </a:extLst>
              </p:cNvPr>
              <p:cNvSpPr/>
              <p:nvPr/>
            </p:nvSpPr>
            <p:spPr>
              <a:xfrm>
                <a:off x="2887928" y="3434873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0CD38D7-3682-4C97-7B94-28CF36F36094}"/>
                  </a:ext>
                </a:extLst>
              </p:cNvPr>
              <p:cNvSpPr/>
              <p:nvPr/>
            </p:nvSpPr>
            <p:spPr>
              <a:xfrm>
                <a:off x="3211928" y="3434873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4C0F358-A9F7-31F5-71B7-3A72E546FBAD}"/>
                  </a:ext>
                </a:extLst>
              </p:cNvPr>
              <p:cNvSpPr/>
              <p:nvPr/>
            </p:nvSpPr>
            <p:spPr>
              <a:xfrm>
                <a:off x="3535928" y="3434873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53548BA-B941-8440-355F-1661D5A2AC7A}"/>
                  </a:ext>
                </a:extLst>
              </p:cNvPr>
              <p:cNvSpPr/>
              <p:nvPr/>
            </p:nvSpPr>
            <p:spPr>
              <a:xfrm>
                <a:off x="3859928" y="3434873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6E3857F-85C8-0F7B-208C-D2207437CD7A}"/>
                  </a:ext>
                </a:extLst>
              </p:cNvPr>
              <p:cNvSpPr/>
              <p:nvPr/>
            </p:nvSpPr>
            <p:spPr>
              <a:xfrm>
                <a:off x="2887928" y="3758874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5AEB513-7A60-9DBA-E6F9-1767164B7327}"/>
                  </a:ext>
                </a:extLst>
              </p:cNvPr>
              <p:cNvSpPr/>
              <p:nvPr/>
            </p:nvSpPr>
            <p:spPr>
              <a:xfrm>
                <a:off x="3211928" y="3758874"/>
                <a:ext cx="324000" cy="324000"/>
              </a:xfrm>
              <a:prstGeom prst="rect">
                <a:avLst/>
              </a:prstGeom>
              <a:solidFill>
                <a:srgbClr val="6605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BFFD0B1-258C-C8D6-8C1B-F8F39F5D64A0}"/>
                  </a:ext>
                </a:extLst>
              </p:cNvPr>
              <p:cNvSpPr/>
              <p:nvPr/>
            </p:nvSpPr>
            <p:spPr>
              <a:xfrm>
                <a:off x="3535928" y="3758874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7E9B21-F045-0887-6086-6EF003640DE7}"/>
                  </a:ext>
                </a:extLst>
              </p:cNvPr>
              <p:cNvSpPr/>
              <p:nvPr/>
            </p:nvSpPr>
            <p:spPr>
              <a:xfrm>
                <a:off x="3859928" y="3758874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8247109-C98A-03AF-A436-F43DA33C295A}"/>
                  </a:ext>
                </a:extLst>
              </p:cNvPr>
              <p:cNvSpPr/>
              <p:nvPr/>
            </p:nvSpPr>
            <p:spPr>
              <a:xfrm>
                <a:off x="2887928" y="4082874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473A4623-DD92-2948-D86B-146563912852}"/>
                  </a:ext>
                </a:extLst>
              </p:cNvPr>
              <p:cNvSpPr/>
              <p:nvPr/>
            </p:nvSpPr>
            <p:spPr>
              <a:xfrm>
                <a:off x="3211928" y="4082874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047633A-7AE2-E4F2-1C6C-3E019987FC2C}"/>
                  </a:ext>
                </a:extLst>
              </p:cNvPr>
              <p:cNvSpPr/>
              <p:nvPr/>
            </p:nvSpPr>
            <p:spPr>
              <a:xfrm>
                <a:off x="3535928" y="4082874"/>
                <a:ext cx="324000" cy="324000"/>
              </a:xfrm>
              <a:prstGeom prst="rect">
                <a:avLst/>
              </a:prstGeom>
              <a:solidFill>
                <a:srgbClr val="CC14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ABF870E-60A4-48C5-907B-FA5FF3A1DDF9}"/>
                  </a:ext>
                </a:extLst>
              </p:cNvPr>
              <p:cNvSpPr/>
              <p:nvPr/>
            </p:nvSpPr>
            <p:spPr>
              <a:xfrm>
                <a:off x="3859928" y="4082874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06631F94-E3FF-DA35-0F92-145122BAC3CD}"/>
                  </a:ext>
                </a:extLst>
              </p:cNvPr>
              <p:cNvSpPr/>
              <p:nvPr/>
            </p:nvSpPr>
            <p:spPr>
              <a:xfrm>
                <a:off x="2887928" y="4406874"/>
                <a:ext cx="324000" cy="324000"/>
              </a:xfrm>
              <a:prstGeom prst="rect">
                <a:avLst/>
              </a:prstGeom>
              <a:solidFill>
                <a:srgbClr val="FFD3D2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D5D0890D-D08A-3D8E-251A-2526966B13E0}"/>
                  </a:ext>
                </a:extLst>
              </p:cNvPr>
              <p:cNvSpPr/>
              <p:nvPr/>
            </p:nvSpPr>
            <p:spPr>
              <a:xfrm>
                <a:off x="3211928" y="4406874"/>
                <a:ext cx="324000" cy="324000"/>
              </a:xfrm>
              <a:prstGeom prst="rect">
                <a:avLst/>
              </a:prstGeom>
              <a:solidFill>
                <a:srgbClr val="FFD3D2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 dirty="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431E252-FB08-8DD4-F74F-9B68AAA179D7}"/>
                  </a:ext>
                </a:extLst>
              </p:cNvPr>
              <p:cNvSpPr/>
              <p:nvPr/>
            </p:nvSpPr>
            <p:spPr>
              <a:xfrm>
                <a:off x="3535928" y="4406874"/>
                <a:ext cx="324000" cy="324000"/>
              </a:xfrm>
              <a:prstGeom prst="rect">
                <a:avLst/>
              </a:prstGeom>
              <a:solidFill>
                <a:srgbClr val="FFD3D2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DECA11D-FCA4-5141-345B-2E19168D8726}"/>
                  </a:ext>
                </a:extLst>
              </p:cNvPr>
              <p:cNvSpPr/>
              <p:nvPr/>
            </p:nvSpPr>
            <p:spPr>
              <a:xfrm>
                <a:off x="3859928" y="4406874"/>
                <a:ext cx="324000" cy="324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N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74AAC1C-DAA7-F289-15A8-8B450CA8A12E}"/>
                </a:ext>
              </a:extLst>
            </p:cNvPr>
            <p:cNvSpPr txBox="1"/>
            <p:nvPr/>
          </p:nvSpPr>
          <p:spPr>
            <a:xfrm>
              <a:off x="1088478" y="4125093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A</a:t>
              </a:r>
              <a:endParaRPr lang="en-CN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D93F9CA-DF7A-F306-1968-0FCDA9A02E73}"/>
                </a:ext>
              </a:extLst>
            </p:cNvPr>
            <p:cNvSpPr txBox="1"/>
            <p:nvPr/>
          </p:nvSpPr>
          <p:spPr>
            <a:xfrm>
              <a:off x="2536860" y="4125093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C</a:t>
              </a:r>
              <a:endParaRPr lang="en-CN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EF765A9-7C64-F69B-3FC2-F245988A1C44}"/>
                </a:ext>
              </a:extLst>
            </p:cNvPr>
            <p:cNvSpPr txBox="1"/>
            <p:nvPr/>
          </p:nvSpPr>
          <p:spPr>
            <a:xfrm>
              <a:off x="2527370" y="2505092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B</a:t>
              </a:r>
              <a:endParaRPr lang="en-CN" dirty="0"/>
            </a:p>
          </p:txBody>
        </p:sp>
      </p:grpSp>
      <p:sp>
        <p:nvSpPr>
          <p:cNvPr id="55" name="Google Shape;71;p15">
            <a:extLst>
              <a:ext uri="{FF2B5EF4-FFF2-40B4-BE49-F238E27FC236}">
                <a16:creationId xmlns:a16="http://schemas.microsoft.com/office/drawing/2014/main" id="{43F90B5A-708C-C9A8-4232-ECA524BA7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zh-CN" dirty="0"/>
              <a:t>Irregularities</a:t>
            </a:r>
            <a:r>
              <a:rPr lang="zh-CN" altLang="en-US" dirty="0"/>
              <a:t> </a:t>
            </a:r>
            <a:r>
              <a:rPr lang="en-US" altLang="zh-CN" dirty="0"/>
              <a:t>are</a:t>
            </a:r>
            <a:r>
              <a:rPr lang="zh-CN" altLang="en-US" dirty="0"/>
              <a:t> </a:t>
            </a:r>
            <a:r>
              <a:rPr lang="en-US" altLang="zh-CN" dirty="0"/>
              <a:t>Hard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Fit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Accelerator</a:t>
            </a:r>
            <a:endParaRPr lang="en-CN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2DA38B55-08AE-A9F7-935E-9BABE264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>
            <a:extLst>
              <a:ext uri="{FF2B5EF4-FFF2-40B4-BE49-F238E27FC236}">
                <a16:creationId xmlns:a16="http://schemas.microsoft.com/office/drawing/2014/main" id="{E4410133-3C8C-D729-A59B-53D9ACAC93A1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>
            <a:extLst>
              <a:ext uri="{FF2B5EF4-FFF2-40B4-BE49-F238E27FC236}">
                <a16:creationId xmlns:a16="http://schemas.microsoft.com/office/drawing/2014/main" id="{D81314C9-856B-6342-CC3C-158A9EFECD5D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>
            <a:extLst>
              <a:ext uri="{FF2B5EF4-FFF2-40B4-BE49-F238E27FC236}">
                <a16:creationId xmlns:a16="http://schemas.microsoft.com/office/drawing/2014/main" id="{CB375033-32E5-F69C-DEA5-C3E2604F799B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894E15-7DBC-8379-EA2D-AEFF0508852E}"/>
              </a:ext>
            </a:extLst>
          </p:cNvPr>
          <p:cNvSpPr/>
          <p:nvPr/>
        </p:nvSpPr>
        <p:spPr>
          <a:xfrm>
            <a:off x="4886446" y="3022675"/>
            <a:ext cx="324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6" name="Google Shape;119;p19">
            <a:extLst>
              <a:ext uri="{FF2B5EF4-FFF2-40B4-BE49-F238E27FC236}">
                <a16:creationId xmlns:a16="http://schemas.microsoft.com/office/drawing/2014/main" id="{27CC81E3-BDFD-F5BD-C445-1AA12C53C3DF}"/>
              </a:ext>
            </a:extLst>
          </p:cNvPr>
          <p:cNvSpPr txBox="1">
            <a:spLocks/>
          </p:cNvSpPr>
          <p:nvPr/>
        </p:nvSpPr>
        <p:spPr>
          <a:xfrm>
            <a:off x="5877554" y="2818282"/>
            <a:ext cx="2818801" cy="3689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14300" indent="0">
              <a:buClr>
                <a:schemeClr val="dk1"/>
              </a:buClr>
              <a:buFont typeface="Lato"/>
              <a:buNone/>
            </a:pPr>
            <a:r>
              <a:rPr lang="en-US" altLang="zh-CN" dirty="0">
                <a:solidFill>
                  <a:schemeClr val="dk1"/>
                </a:solidFill>
              </a:rPr>
              <a:t>Challenge</a:t>
            </a:r>
            <a:r>
              <a:rPr lang="zh-CN" altLang="en-US" dirty="0">
                <a:solidFill>
                  <a:schemeClr val="dk1"/>
                </a:solidFill>
              </a:rPr>
              <a:t>         </a:t>
            </a:r>
            <a:r>
              <a:rPr lang="en-US" altLang="zh-CN" dirty="0">
                <a:solidFill>
                  <a:schemeClr val="dk1"/>
                </a:solidFill>
              </a:rPr>
              <a:t>:</a:t>
            </a:r>
            <a:r>
              <a:rPr lang="zh-CN" altLang="en-US" dirty="0">
                <a:solidFill>
                  <a:schemeClr val="dk1"/>
                </a:solidFill>
              </a:rPr>
              <a:t> </a:t>
            </a:r>
            <a:r>
              <a:rPr lang="en-US" altLang="zh-CN" dirty="0">
                <a:solidFill>
                  <a:schemeClr val="dk1"/>
                </a:solidFill>
              </a:rPr>
              <a:t>Imbalanced</a:t>
            </a:r>
            <a:r>
              <a:rPr lang="zh-CN" altLang="en-US" dirty="0">
                <a:solidFill>
                  <a:schemeClr val="dk1"/>
                </a:solidFill>
              </a:rPr>
              <a:t> </a:t>
            </a:r>
            <a:r>
              <a:rPr lang="en-US" altLang="zh-CN" dirty="0">
                <a:solidFill>
                  <a:schemeClr val="dk1"/>
                </a:solidFill>
              </a:rPr>
              <a:t>number</a:t>
            </a:r>
            <a:r>
              <a:rPr lang="zh-CN" altLang="en-US" dirty="0">
                <a:solidFill>
                  <a:schemeClr val="dk1"/>
                </a:solidFill>
              </a:rPr>
              <a:t> </a:t>
            </a:r>
            <a:r>
              <a:rPr lang="en-US" altLang="zh-CN" dirty="0">
                <a:solidFill>
                  <a:schemeClr val="dk1"/>
                </a:solidFill>
              </a:rPr>
              <a:t>of</a:t>
            </a:r>
            <a:r>
              <a:rPr lang="zh-CN" altLang="en-US" dirty="0">
                <a:solidFill>
                  <a:schemeClr val="dk1"/>
                </a:solidFill>
              </a:rPr>
              <a:t> </a:t>
            </a:r>
            <a:r>
              <a:rPr lang="en-US" altLang="zh-CN" dirty="0">
                <a:solidFill>
                  <a:schemeClr val="dk1"/>
                </a:solidFill>
              </a:rPr>
              <a:t>computations</a:t>
            </a:r>
            <a:r>
              <a:rPr lang="zh-CN" altLang="en-US" dirty="0">
                <a:solidFill>
                  <a:schemeClr val="dk1"/>
                </a:solidFill>
              </a:rPr>
              <a:t> </a:t>
            </a:r>
            <a:r>
              <a:rPr lang="en-US" altLang="zh-CN" dirty="0">
                <a:solidFill>
                  <a:schemeClr val="dk1"/>
                </a:solidFill>
              </a:rPr>
              <a:t>and</a:t>
            </a:r>
            <a:r>
              <a:rPr lang="zh-CN" altLang="en-US" dirty="0">
                <a:solidFill>
                  <a:schemeClr val="dk1"/>
                </a:solidFill>
              </a:rPr>
              <a:t> </a:t>
            </a:r>
            <a:r>
              <a:rPr lang="en-US" altLang="zh-CN" dirty="0">
                <a:solidFill>
                  <a:schemeClr val="dk1"/>
                </a:solidFill>
              </a:rPr>
              <a:t>communications</a:t>
            </a:r>
            <a:endParaRPr lang="en-US" altLang="zh-CN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3C2A9C5-C06E-EF3B-B388-A44463D9DDAD}"/>
              </a:ext>
            </a:extLst>
          </p:cNvPr>
          <p:cNvSpPr/>
          <p:nvPr/>
        </p:nvSpPr>
        <p:spPr>
          <a:xfrm>
            <a:off x="7124954" y="2909723"/>
            <a:ext cx="324000" cy="32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/>
              <a:t>2</a:t>
            </a:r>
            <a:endParaRPr lang="en-CN" sz="1800" dirty="0"/>
          </a:p>
        </p:txBody>
      </p:sp>
    </p:spTree>
    <p:extLst>
      <p:ext uri="{BB962C8B-B14F-4D97-AF65-F5344CB8AC3E}">
        <p14:creationId xmlns:p14="http://schemas.microsoft.com/office/powerpoint/2010/main" val="79597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"/>
          <p:cNvSpPr txBox="1">
            <a:spLocks noGrp="1"/>
          </p:cNvSpPr>
          <p:nvPr>
            <p:ph type="title"/>
          </p:nvPr>
        </p:nvSpPr>
        <p:spPr>
          <a:xfrm>
            <a:off x="311700" y="26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 fontScale="90000"/>
          </a:bodyPr>
          <a:lstStyle/>
          <a:p>
            <a:pPr marL="0" lvl="0" indent="0" algn="l" rtl="0">
              <a:buNone/>
            </a:pPr>
            <a:r>
              <a:rPr lang="en" dirty="0"/>
              <a:t>A Decade of </a:t>
            </a:r>
            <a:r>
              <a:rPr lang="en-US" altLang="zh-CN" dirty="0"/>
              <a:t>Sparse</a:t>
            </a:r>
            <a:r>
              <a:rPr lang="zh-CN" altLang="en-US" dirty="0"/>
              <a:t> </a:t>
            </a:r>
            <a:r>
              <a:rPr lang="en-US" altLang="zh-CN" dirty="0"/>
              <a:t>Accelerators</a:t>
            </a:r>
            <a:endParaRPr dirty="0"/>
          </a:p>
        </p:txBody>
      </p:sp>
      <p:pic>
        <p:nvPicPr>
          <p:cNvPr id="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6" name="Slide Number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/>
          <a:p>
            <a:pPr marL="0" lvl="0" indent="0" algn="r" rtl="0"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970" name="acc0"/>
          <p:cNvSpPr/>
          <p:nvPr/>
        </p:nvSpPr>
        <p:spPr>
          <a:xfrm>
            <a:off x="419386" y="79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6" y="79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6" y="79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01" name="tlline"/>
          <p:cNvCxnSpPr/>
          <p:nvPr/>
        </p:nvCxnSpPr>
        <p:spPr>
          <a:xfrm>
            <a:off x="400000" y="2620000"/>
            <a:ext cx="7355000" cy="0"/>
          </a:xfrm>
          <a:prstGeom prst="line">
            <a:avLst/>
          </a:prstGeom>
          <a:ln w="28000">
            <a:solidFill>
              <a:srgbClr val="B6C2C9"/>
            </a:solidFill>
            <a:tailEnd type="triangle" w="med" len="med"/>
          </a:ln>
        </p:spPr>
      </p:cxnSp>
      <p:sp>
        <p:nvSpPr>
          <p:cNvPr id="602" name="tldot_2016"/>
          <p:cNvSpPr/>
          <p:nvPr/>
        </p:nvSpPr>
        <p:spPr>
          <a:xfrm>
            <a:off x="640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03" name="tlconn_2016_u"/>
          <p:cNvCxnSpPr/>
          <p:nvPr/>
        </p:nvCxnSpPr>
        <p:spPr>
          <a:xfrm>
            <a:off x="700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04" name="tlconn_2016_d"/>
          <p:cNvCxnSpPr/>
          <p:nvPr/>
        </p:nvCxnSpPr>
        <p:spPr>
          <a:xfrm>
            <a:off x="700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05" name="tlcard_EIE"/>
          <p:cNvSpPr/>
          <p:nvPr/>
        </p:nvSpPr>
        <p:spPr>
          <a:xfrm>
            <a:off x="250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3C7DC0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EIE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2016</a:t>
            </a:r>
          </a:p>
        </p:txBody>
      </p:sp>
      <p:sp>
        <p:nvSpPr>
          <p:cNvPr id="606" name="tlcard_Cnvlutin"/>
          <p:cNvSpPr/>
          <p:nvPr/>
        </p:nvSpPr>
        <p:spPr>
          <a:xfrm>
            <a:off x="250000" y="109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9E9E9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Cnvlutin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2016</a:t>
            </a:r>
          </a:p>
        </p:txBody>
      </p:sp>
      <p:sp>
        <p:nvSpPr>
          <p:cNvPr id="607" name="tlcard_Cambricon-X"/>
          <p:cNvSpPr/>
          <p:nvPr/>
        </p:nvSpPr>
        <p:spPr>
          <a:xfrm>
            <a:off x="250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9E9E9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Cambricon-X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2016</a:t>
            </a:r>
          </a:p>
        </p:txBody>
      </p:sp>
      <p:sp>
        <p:nvSpPr>
          <p:cNvPr id="608" name="tldot_2017"/>
          <p:cNvSpPr/>
          <p:nvPr/>
        </p:nvSpPr>
        <p:spPr>
          <a:xfrm>
            <a:off x="1605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09" name="tlconn_2017_u"/>
          <p:cNvCxnSpPr/>
          <p:nvPr/>
        </p:nvCxnSpPr>
        <p:spPr>
          <a:xfrm>
            <a:off x="1665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10" name="tlconn_2017_d"/>
          <p:cNvCxnSpPr/>
          <p:nvPr/>
        </p:nvCxnSpPr>
        <p:spPr>
          <a:xfrm>
            <a:off x="1665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11" name="tlcard_SCNN"/>
          <p:cNvSpPr/>
          <p:nvPr/>
        </p:nvSpPr>
        <p:spPr>
          <a:xfrm>
            <a:off x="1215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6DA82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SCNN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2017</a:t>
            </a:r>
          </a:p>
        </p:txBody>
      </p:sp>
      <p:sp>
        <p:nvSpPr>
          <p:cNvPr id="612" name="tlcard_TPU"/>
          <p:cNvSpPr/>
          <p:nvPr/>
        </p:nvSpPr>
        <p:spPr>
          <a:xfrm>
            <a:off x="1215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9E9E9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TPU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2017</a:t>
            </a:r>
          </a:p>
        </p:txBody>
      </p:sp>
      <p:sp>
        <p:nvSpPr>
          <p:cNvPr id="613" name="tldot_2018"/>
          <p:cNvSpPr/>
          <p:nvPr/>
        </p:nvSpPr>
        <p:spPr>
          <a:xfrm>
            <a:off x="2570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14" name="tlconn_2018_u"/>
          <p:cNvCxnSpPr/>
          <p:nvPr/>
        </p:nvCxnSpPr>
        <p:spPr>
          <a:xfrm>
            <a:off x="2630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15" name="tlcard_OuterSpace"/>
          <p:cNvSpPr/>
          <p:nvPr/>
        </p:nvSpPr>
        <p:spPr>
          <a:xfrm>
            <a:off x="2180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6DA82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OuterSpace</a:t>
            </a:r>
          </a:p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HPCA 2018</a:t>
            </a:r>
          </a:p>
        </p:txBody>
      </p:sp>
      <p:sp>
        <p:nvSpPr>
          <p:cNvPr id="616" name="tldot_2019"/>
          <p:cNvSpPr/>
          <p:nvPr/>
        </p:nvSpPr>
        <p:spPr>
          <a:xfrm>
            <a:off x="3535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17" name="tlconn_2019_u"/>
          <p:cNvCxnSpPr/>
          <p:nvPr/>
        </p:nvCxnSpPr>
        <p:spPr>
          <a:xfrm>
            <a:off x="3595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18" name="tlconn_2019_d"/>
          <p:cNvCxnSpPr/>
          <p:nvPr/>
        </p:nvCxnSpPr>
        <p:spPr>
          <a:xfrm>
            <a:off x="3595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19" name="tlcard_ExTensor"/>
          <p:cNvSpPr/>
          <p:nvPr/>
        </p:nvSpPr>
        <p:spPr>
          <a:xfrm>
            <a:off x="3145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3C7DC0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ExTensor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2019</a:t>
            </a:r>
          </a:p>
        </p:txBody>
      </p:sp>
      <p:sp>
        <p:nvSpPr>
          <p:cNvPr id="620" name="tlcard_SparTen"/>
          <p:cNvSpPr/>
          <p:nvPr/>
        </p:nvSpPr>
        <p:spPr>
          <a:xfrm>
            <a:off x="3145000" y="109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3C7DC0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SparTen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2019</a:t>
            </a:r>
          </a:p>
        </p:txBody>
      </p:sp>
      <p:sp>
        <p:nvSpPr>
          <p:cNvPr id="621" name="tlcard_SPU"/>
          <p:cNvSpPr/>
          <p:nvPr/>
        </p:nvSpPr>
        <p:spPr>
          <a:xfrm>
            <a:off x="3145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6DA82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SPU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2019</a:t>
            </a:r>
          </a:p>
        </p:txBody>
      </p:sp>
      <p:sp>
        <p:nvSpPr>
          <p:cNvPr id="622" name="tldot_2020"/>
          <p:cNvSpPr/>
          <p:nvPr/>
        </p:nvSpPr>
        <p:spPr>
          <a:xfrm>
            <a:off x="4500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23" name="tlconn_2020_u"/>
          <p:cNvCxnSpPr/>
          <p:nvPr/>
        </p:nvCxnSpPr>
        <p:spPr>
          <a:xfrm>
            <a:off x="4560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24" name="tlconn_2020_d"/>
          <p:cNvCxnSpPr/>
          <p:nvPr/>
        </p:nvCxnSpPr>
        <p:spPr>
          <a:xfrm>
            <a:off x="4560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25" name="tlcard_SIGMA"/>
          <p:cNvSpPr/>
          <p:nvPr/>
        </p:nvSpPr>
        <p:spPr>
          <a:xfrm>
            <a:off x="4110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3C7DC0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SIGMA</a:t>
            </a:r>
          </a:p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HPCA 2020</a:t>
            </a:r>
          </a:p>
        </p:txBody>
      </p:sp>
      <p:sp>
        <p:nvSpPr>
          <p:cNvPr id="626" name="tlcard_SpArch"/>
          <p:cNvSpPr/>
          <p:nvPr/>
        </p:nvSpPr>
        <p:spPr>
          <a:xfrm>
            <a:off x="4110000" y="109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6DA82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SpArch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HPCA 2020</a:t>
            </a:r>
          </a:p>
        </p:txBody>
      </p:sp>
      <p:sp>
        <p:nvSpPr>
          <p:cNvPr id="627" name="tlcard_MatRaptor"/>
          <p:cNvSpPr/>
          <p:nvPr/>
        </p:nvSpPr>
        <p:spPr>
          <a:xfrm>
            <a:off x="4110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DB524C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MatRaptor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2020</a:t>
            </a:r>
          </a:p>
        </p:txBody>
      </p:sp>
      <p:sp>
        <p:nvSpPr>
          <p:cNvPr id="628" name="tlcard_Tensaurus"/>
          <p:cNvSpPr/>
          <p:nvPr/>
        </p:nvSpPr>
        <p:spPr>
          <a:xfrm>
            <a:off x="4110000" y="365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DB524C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Tensaurus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HPCA 2020</a:t>
            </a:r>
          </a:p>
        </p:txBody>
      </p:sp>
      <p:sp>
        <p:nvSpPr>
          <p:cNvPr id="629" name="tldot_2021"/>
          <p:cNvSpPr/>
          <p:nvPr/>
        </p:nvSpPr>
        <p:spPr>
          <a:xfrm>
            <a:off x="5465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30" name="tlconn_2021_u"/>
          <p:cNvCxnSpPr/>
          <p:nvPr/>
        </p:nvCxnSpPr>
        <p:spPr>
          <a:xfrm>
            <a:off x="5525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31" name="tlcard_Gamma"/>
          <p:cNvSpPr/>
          <p:nvPr/>
        </p:nvSpPr>
        <p:spPr>
          <a:xfrm>
            <a:off x="5075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DB524C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Gamma</a:t>
            </a:r>
          </a:p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ASPLOS 2021</a:t>
            </a:r>
          </a:p>
        </p:txBody>
      </p:sp>
      <p:sp>
        <p:nvSpPr>
          <p:cNvPr id="632" name="tldot_2023"/>
          <p:cNvSpPr/>
          <p:nvPr/>
        </p:nvSpPr>
        <p:spPr>
          <a:xfrm>
            <a:off x="6430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33" name="tlconn_2023_u"/>
          <p:cNvCxnSpPr/>
          <p:nvPr/>
        </p:nvCxnSpPr>
        <p:spPr>
          <a:xfrm>
            <a:off x="6490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34" name="tlconn_2023_d"/>
          <p:cNvCxnSpPr/>
          <p:nvPr/>
        </p:nvCxnSpPr>
        <p:spPr>
          <a:xfrm>
            <a:off x="6490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35" name="tlcard_Flexagon"/>
          <p:cNvSpPr/>
          <p:nvPr/>
        </p:nvSpPr>
        <p:spPr>
          <a:xfrm>
            <a:off x="6040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0F4C6B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Flexagon</a:t>
            </a:r>
          </a:p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ASPLOS 2023</a:t>
            </a:r>
          </a:p>
        </p:txBody>
      </p:sp>
      <p:sp>
        <p:nvSpPr>
          <p:cNvPr id="636" name="tlcard_Spada"/>
          <p:cNvSpPr/>
          <p:nvPr/>
        </p:nvSpPr>
        <p:spPr>
          <a:xfrm>
            <a:off x="6040000" y="109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0F4C6B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Spada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ASPLOS 2023</a:t>
            </a:r>
          </a:p>
        </p:txBody>
      </p:sp>
      <p:sp>
        <p:nvSpPr>
          <p:cNvPr id="637" name="tlcard_SPADE"/>
          <p:cNvSpPr/>
          <p:nvPr/>
        </p:nvSpPr>
        <p:spPr>
          <a:xfrm>
            <a:off x="6040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9E9E9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SPADE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2023</a:t>
            </a:r>
          </a:p>
        </p:txBody>
      </p:sp>
      <p:sp>
        <p:nvSpPr>
          <p:cNvPr id="638" name="tldot_2024"/>
          <p:cNvSpPr/>
          <p:nvPr/>
        </p:nvSpPr>
        <p:spPr>
          <a:xfrm>
            <a:off x="7395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39" name="tlconn_2024_u"/>
          <p:cNvCxnSpPr/>
          <p:nvPr/>
        </p:nvCxnSpPr>
        <p:spPr>
          <a:xfrm>
            <a:off x="7455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40" name="tlconn_2024_d"/>
          <p:cNvCxnSpPr/>
          <p:nvPr/>
        </p:nvCxnSpPr>
        <p:spPr>
          <a:xfrm>
            <a:off x="7455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41" name="tlcard_SPARM"/>
          <p:cNvSpPr/>
          <p:nvPr/>
        </p:nvSpPr>
        <p:spPr>
          <a:xfrm>
            <a:off x="7005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0F4C6B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SPARM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ASAP 2024</a:t>
            </a:r>
          </a:p>
        </p:txBody>
      </p:sp>
      <p:sp>
        <p:nvSpPr>
          <p:cNvPr id="642" name="tlcard_Trapezoid"/>
          <p:cNvSpPr/>
          <p:nvPr/>
        </p:nvSpPr>
        <p:spPr>
          <a:xfrm>
            <a:off x="7005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0F4C6B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Trapezoid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2024</a:t>
            </a:r>
          </a:p>
        </p:txBody>
      </p:sp>
      <p:sp>
        <p:nvSpPr>
          <p:cNvPr id="980" name="leg_sw0"/>
          <p:cNvSpPr/>
          <p:nvPr/>
        </p:nvSpPr>
        <p:spPr>
          <a:xfrm>
            <a:off x="820000" y="880000"/>
            <a:ext cx="150000" cy="150000"/>
          </a:xfrm>
          <a:prstGeom prst="rect">
            <a:avLst/>
          </a:prstGeom>
          <a:solidFill>
            <a:srgbClr val="3C7DC0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1" name="leg_lb0"/>
          <p:cNvSpPr/>
          <p:nvPr/>
        </p:nvSpPr>
        <p:spPr>
          <a:xfrm>
            <a:off x="1020000" y="850000"/>
            <a:ext cx="100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Inner Product</a:t>
            </a:r>
          </a:p>
        </p:txBody>
      </p:sp>
      <p:sp>
        <p:nvSpPr>
          <p:cNvPr id="982" name="leg_sw1"/>
          <p:cNvSpPr/>
          <p:nvPr/>
        </p:nvSpPr>
        <p:spPr>
          <a:xfrm>
            <a:off x="2280000" y="880000"/>
            <a:ext cx="150000" cy="150000"/>
          </a:xfrm>
          <a:prstGeom prst="rect">
            <a:avLst/>
          </a:prstGeom>
          <a:solidFill>
            <a:srgbClr val="6DA82E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3" name="leg_lb1"/>
          <p:cNvSpPr/>
          <p:nvPr/>
        </p:nvSpPr>
        <p:spPr>
          <a:xfrm>
            <a:off x="2480000" y="850000"/>
            <a:ext cx="100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Outer Product</a:t>
            </a:r>
          </a:p>
        </p:txBody>
      </p:sp>
      <p:sp>
        <p:nvSpPr>
          <p:cNvPr id="984" name="leg_sw2"/>
          <p:cNvSpPr/>
          <p:nvPr/>
        </p:nvSpPr>
        <p:spPr>
          <a:xfrm>
            <a:off x="3740000" y="880000"/>
            <a:ext cx="150000" cy="150000"/>
          </a:xfrm>
          <a:prstGeom prst="rect">
            <a:avLst/>
          </a:prstGeom>
          <a:solidFill>
            <a:srgbClr val="DB524C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5" name="leg_lb2"/>
          <p:cNvSpPr/>
          <p:nvPr/>
        </p:nvSpPr>
        <p:spPr>
          <a:xfrm>
            <a:off x="3940000" y="850000"/>
            <a:ext cx="72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Gustavson</a:t>
            </a:r>
          </a:p>
        </p:txBody>
      </p:sp>
      <p:sp>
        <p:nvSpPr>
          <p:cNvPr id="986" name="leg_sw3"/>
          <p:cNvSpPr/>
          <p:nvPr/>
        </p:nvSpPr>
        <p:spPr>
          <a:xfrm>
            <a:off x="4920000" y="880000"/>
            <a:ext cx="150000" cy="150000"/>
          </a:xfrm>
          <a:prstGeom prst="rect">
            <a:avLst/>
          </a:prstGeom>
          <a:solidFill>
            <a:srgbClr val="0F4C6B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7" name="leg_lb3"/>
          <p:cNvSpPr/>
          <p:nvPr/>
        </p:nvSpPr>
        <p:spPr>
          <a:xfrm>
            <a:off x="5120000" y="850000"/>
            <a:ext cx="108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Multi-dataflow</a:t>
            </a:r>
          </a:p>
        </p:txBody>
      </p:sp>
      <p:sp>
        <p:nvSpPr>
          <p:cNvPr id="988" name="leg_sw4"/>
          <p:cNvSpPr/>
          <p:nvPr/>
        </p:nvSpPr>
        <p:spPr>
          <a:xfrm>
            <a:off x="6460000" y="880000"/>
            <a:ext cx="150000" cy="150000"/>
          </a:xfrm>
          <a:prstGeom prst="rect">
            <a:avLst/>
          </a:prstGeom>
          <a:solidFill>
            <a:srgbClr val="9E9E9E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9" name="leg_lb4"/>
          <p:cNvSpPr/>
          <p:nvPr/>
        </p:nvSpPr>
        <p:spPr>
          <a:xfrm>
            <a:off x="6660000" y="850000"/>
            <a:ext cx="156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Single-sided / dense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70" name="b0"/>
          <p:cNvSpPr/>
          <p:nvPr/>
        </p:nvSpPr>
        <p:spPr>
          <a:xfrm>
            <a:off x="4082000" y="1470000"/>
            <a:ext cx="300000" cy="54000"/>
          </a:xfrm>
          <a:prstGeom prst="rect">
            <a:avLst/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" name="b1"/>
          <p:cNvSpPr/>
          <p:nvPr/>
        </p:nvSpPr>
        <p:spPr>
          <a:xfrm>
            <a:off x="4422000" y="1470000"/>
            <a:ext cx="300000" cy="54000"/>
          </a:xfrm>
          <a:prstGeom prst="rect">
            <a:avLst/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2" name="b2"/>
          <p:cNvSpPr/>
          <p:nvPr/>
        </p:nvSpPr>
        <p:spPr>
          <a:xfrm>
            <a:off x="4762000" y="1470000"/>
            <a:ext cx="300000" cy="54000"/>
          </a:xfrm>
          <a:prstGeom prst="rect">
            <a:avLst/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8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60" name="Highlight"/>
          <p:cNvSpPr txBox="1"/>
          <p:nvPr/>
        </p:nvSpPr>
        <p:spPr>
          <a:xfrm>
            <a:off x="600000" y="1850000"/>
            <a:ext cx="7944000" cy="82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4F81BD"/>
                </a:solidFill>
                <a:latin typeface="Lato"/>
                <a:cs typeface="Lato"/>
              </a:rPr>
              <a:t>Seg</a:t>
            </a:r>
            <a:r>
              <a:rPr lang="en-US" sz="3200" b="1" dirty="0">
                <a:solidFill>
                  <a:srgbClr val="9BBB59"/>
                </a:solidFill>
                <a:latin typeface="Lato"/>
                <a:cs typeface="Lato"/>
              </a:rPr>
              <a:t>Fold</a:t>
            </a:r>
            <a:r>
              <a:rPr lang="en-US" sz="3200" b="1" dirty="0">
                <a:solidFill>
                  <a:srgbClr val="0F6FA3"/>
                </a:solidFill>
                <a:latin typeface="Lato"/>
                <a:cs typeface="Lato"/>
              </a:rPr>
              <a:t>: a dynamic dataflow</a:t>
            </a:r>
          </a:p>
        </p:txBody>
      </p:sp>
      <p:sp>
        <p:nvSpPr>
          <p:cNvPr id="970" name="chip STATIC"/>
          <p:cNvSpPr/>
          <p:nvPr/>
        </p:nvSpPr>
        <p:spPr>
          <a:xfrm>
            <a:off x="600000" y="2996000"/>
            <a:ext cx="1620000" cy="420000"/>
          </a:xfrm>
          <a:prstGeom prst="roundRect">
            <a:avLst>
              <a:gd name="adj" fmla="val 20000"/>
            </a:avLst>
          </a:prstGeom>
          <a:solidFill>
            <a:srgbClr val="78909C"/>
          </a:solidFill>
        </p:spPr>
        <p:txBody>
          <a:bodyPr lIns="0" tIns="0" rIns="0" bIns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Lato"/>
              </a:rPr>
              <a:t>STATIC</a:t>
            </a:r>
          </a:p>
        </p:txBody>
      </p:sp>
      <p:sp>
        <p:nvSpPr>
          <p:cNvPr id="980" name="eq980"/>
          <p:cNvSpPr/>
          <p:nvPr/>
        </p:nvSpPr>
        <p:spPr>
          <a:xfrm>
            <a:off x="2270000" y="2996000"/>
            <a:ext cx="360000" cy="42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900" b="1" dirty="0">
                <a:solidFill>
                  <a:srgbClr val="555555"/>
                </a:solidFill>
                <a:latin typeface="Lato"/>
              </a:rPr>
              <a:t>=</a:t>
            </a:r>
          </a:p>
        </p:txBody>
      </p:sp>
      <p:sp>
        <p:nvSpPr>
          <p:cNvPr id="971" name="phrase STATIC"/>
          <p:cNvSpPr/>
          <p:nvPr/>
        </p:nvSpPr>
        <p:spPr>
          <a:xfrm>
            <a:off x="2750000" y="2996000"/>
            <a:ext cx="5721158" cy="42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2000" dirty="0">
                <a:solidFill>
                  <a:srgbClr val="3A3A3A"/>
                </a:solidFill>
                <a:latin typeface="Lato"/>
              </a:rPr>
              <a:t>Take in the data-dependent irregularities </a:t>
            </a:r>
            <a:r>
              <a:rPr lang="en-US" sz="2000" b="1" dirty="0">
                <a:solidFill>
                  <a:srgbClr val="78909C"/>
                </a:solidFill>
                <a:latin typeface="Lato"/>
              </a:rPr>
              <a:t>passively</a:t>
            </a:r>
          </a:p>
        </p:txBody>
      </p:sp>
      <p:sp>
        <p:nvSpPr>
          <p:cNvPr id="972" name="chip DYNAMIC"/>
          <p:cNvSpPr/>
          <p:nvPr/>
        </p:nvSpPr>
        <p:spPr>
          <a:xfrm>
            <a:off x="600000" y="3636000"/>
            <a:ext cx="1620000" cy="420000"/>
          </a:xfrm>
          <a:prstGeom prst="roundRect">
            <a:avLst>
              <a:gd name="adj" fmla="val 20000"/>
            </a:avLst>
          </a:prstGeom>
          <a:solidFill>
            <a:srgbClr val="0F6FA3"/>
          </a:solidFill>
        </p:spPr>
        <p:txBody>
          <a:bodyPr lIns="0" tIns="0" rIns="0" bIns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Lato"/>
              </a:rPr>
              <a:t>DYNAMIC</a:t>
            </a:r>
          </a:p>
        </p:txBody>
      </p:sp>
      <p:sp>
        <p:nvSpPr>
          <p:cNvPr id="981" name="eq981"/>
          <p:cNvSpPr/>
          <p:nvPr/>
        </p:nvSpPr>
        <p:spPr>
          <a:xfrm>
            <a:off x="2270000" y="3636000"/>
            <a:ext cx="360000" cy="42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900" b="1">
                <a:solidFill>
                  <a:srgbClr val="555555"/>
                </a:solidFill>
                <a:latin typeface="Lato"/>
              </a:rPr>
              <a:t>=</a:t>
            </a:r>
          </a:p>
        </p:txBody>
      </p:sp>
      <p:sp>
        <p:nvSpPr>
          <p:cNvPr id="973" name="phrase DYNAMIC"/>
          <p:cNvSpPr/>
          <p:nvPr/>
        </p:nvSpPr>
        <p:spPr>
          <a:xfrm>
            <a:off x="2750000" y="3636000"/>
            <a:ext cx="5844000" cy="42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2000" dirty="0">
                <a:solidFill>
                  <a:srgbClr val="3A3A3A"/>
                </a:solidFill>
                <a:latin typeface="Lato"/>
              </a:rPr>
              <a:t>Process the data-dependent irregularities </a:t>
            </a:r>
            <a:r>
              <a:rPr lang="en-US" sz="2000" b="1" dirty="0">
                <a:solidFill>
                  <a:srgbClr val="0F6FA3"/>
                </a:solidFill>
                <a:latin typeface="Lato"/>
              </a:rPr>
              <a:t>on-the-fly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3F3DD-7798-2CB5-A784-0B9E53B3B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F46A1-00BF-6F28-5FFA-517BEF230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Spatial</a:t>
            </a:r>
            <a:r>
              <a:rPr lang="zh-CN" altLang="en-US" b="1" dirty="0"/>
              <a:t> </a:t>
            </a:r>
            <a:r>
              <a:rPr lang="en-US" altLang="zh-CN" dirty="0"/>
              <a:t>Scheduling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72D37C-6663-3D81-A97F-ED68F8B9C0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616E0-6D1C-489B-B9C9-D5EB28B52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0BA92-F6AD-01AE-015C-77742E4FA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Spatial</a:t>
            </a:r>
            <a:r>
              <a:rPr lang="zh-CN" altLang="en-US" b="1" dirty="0"/>
              <a:t> </a:t>
            </a:r>
            <a:r>
              <a:rPr lang="en-US" altLang="zh-CN" dirty="0"/>
              <a:t>Scheduling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A’s</a:t>
            </a:r>
            <a:r>
              <a:rPr lang="zh-CN" altLang="en-US" dirty="0"/>
              <a:t> </a:t>
            </a:r>
            <a:r>
              <a:rPr lang="en-US" altLang="zh-CN" dirty="0"/>
              <a:t>Nonzero</a:t>
            </a:r>
            <a:r>
              <a:rPr lang="zh-CN" altLang="en-US" dirty="0"/>
              <a:t> </a:t>
            </a:r>
            <a:r>
              <a:rPr lang="en-US" altLang="zh-CN" dirty="0"/>
              <a:t>(bitmask)</a:t>
            </a:r>
            <a:r>
              <a:rPr lang="zh-CN" altLang="en-US" dirty="0"/>
              <a:t> </a:t>
            </a:r>
            <a:endParaRPr lang="en-C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E24BD-60C3-044F-0686-2B5882B59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6718" y="1727100"/>
            <a:ext cx="4855581" cy="3416400"/>
          </a:xfrm>
        </p:spPr>
        <p:txBody>
          <a:bodyPr/>
          <a:lstStyle/>
          <a:p>
            <a:pPr marL="114300" indent="0">
              <a:buNone/>
            </a:pP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To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increase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B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reuse,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we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want to</a:t>
            </a:r>
          </a:p>
          <a:p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maximize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the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number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of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A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elements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in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a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single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column.</a:t>
            </a:r>
          </a:p>
          <a:p>
            <a:pPr marL="114300" indent="0">
              <a:buNone/>
            </a:pP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CC9EA-90ED-FF94-3D99-A7D7516597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203CD4-0FC9-F752-752A-0A533C6E1AD7}"/>
              </a:ext>
            </a:extLst>
          </p:cNvPr>
          <p:cNvGrpSpPr/>
          <p:nvPr/>
        </p:nvGrpSpPr>
        <p:grpSpPr>
          <a:xfrm>
            <a:off x="780324" y="2044407"/>
            <a:ext cx="972000" cy="1296000"/>
            <a:chOff x="1658348" y="3248900"/>
            <a:chExt cx="972000" cy="1296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9F81AA1-54F1-EE7D-9B50-5EE85126263F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5166A69-9372-AF18-264F-5EDDF968B4DE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AB8604C-15B9-CE91-DA11-C8DCF139D6A1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8D3785-BCBE-6B79-8D7C-6027B8378753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CF4C92-ECA2-1B9C-B7FF-50704488FA69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DF56611-EB47-ED6C-9A16-F47D9472ABE6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158400B-AB9A-BD87-B98F-1370DCDCC66C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C5940CF-E526-4C8E-2428-FF2537DD10A7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4E1539-C110-DD9A-33EC-3378EC33C511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78CE1F9-58D5-6BE0-24C1-1B9AE716D411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7297E9A-F63D-CD1F-AE9C-063D8A0529F6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BFAB438-9120-D10F-9E6F-7B2780972ABD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9D4B8D1-C026-4D53-0DDE-31C80695CE23}"/>
              </a:ext>
            </a:extLst>
          </p:cNvPr>
          <p:cNvSpPr txBox="1"/>
          <p:nvPr/>
        </p:nvSpPr>
        <p:spPr>
          <a:xfrm>
            <a:off x="1113878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7" name="morph_selbox">
            <a:extLst>
              <a:ext uri="{FF2B5EF4-FFF2-40B4-BE49-F238E27FC236}">
                <a16:creationId xmlns:a16="http://schemas.microsoft.com/office/drawing/2014/main" id="{4AE6C500-F6F3-7AC2-A891-DA3C0E0C2C7A}"/>
              </a:ext>
            </a:extLst>
          </p:cNvPr>
          <p:cNvSpPr/>
          <p:nvPr/>
        </p:nvSpPr>
        <p:spPr>
          <a:xfrm>
            <a:off x="770770" y="2692407"/>
            <a:ext cx="324000" cy="64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750" name="Logo">
            <a:extLst>
              <a:ext uri="{FF2B5EF4-FFF2-40B4-BE49-F238E27FC236}">
                <a16:creationId xmlns:a16="http://schemas.microsoft.com/office/drawing/2014/main" id="{738410D7-4C92-5E37-5A70-F15A094FD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>
            <a:extLst>
              <a:ext uri="{FF2B5EF4-FFF2-40B4-BE49-F238E27FC236}">
                <a16:creationId xmlns:a16="http://schemas.microsoft.com/office/drawing/2014/main" id="{2755992B-E535-BAB3-7F6D-99FC1A800721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>
            <a:extLst>
              <a:ext uri="{FF2B5EF4-FFF2-40B4-BE49-F238E27FC236}">
                <a16:creationId xmlns:a16="http://schemas.microsoft.com/office/drawing/2014/main" id="{5790FDF0-1898-D9F4-66AE-39DD942AB25C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>
            <a:extLst>
              <a:ext uri="{FF2B5EF4-FFF2-40B4-BE49-F238E27FC236}">
                <a16:creationId xmlns:a16="http://schemas.microsoft.com/office/drawing/2014/main" id="{24402475-0006-3DE2-1769-6C3E4A06FE4C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A8DD422-BA10-C922-7270-CF4E7B8D6BE3}"/>
              </a:ext>
            </a:extLst>
          </p:cNvPr>
          <p:cNvSpPr txBox="1">
            <a:spLocks/>
          </p:cNvSpPr>
          <p:nvPr/>
        </p:nvSpPr>
        <p:spPr>
          <a:xfrm>
            <a:off x="419387" y="3882688"/>
            <a:ext cx="4855581" cy="41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14300" indent="0">
              <a:buNone/>
            </a:pPr>
            <a:r>
              <a:rPr lang="en-US" altLang="zh-CN" sz="1200" dirty="0">
                <a:solidFill>
                  <a:schemeClr val="tx1"/>
                </a:solidFill>
              </a:rPr>
              <a:t>#: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iterations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B8B0503-7EDE-03CE-3DE7-FAF0A444D391}"/>
              </a:ext>
            </a:extLst>
          </p:cNvPr>
          <p:cNvSpPr/>
          <p:nvPr/>
        </p:nvSpPr>
        <p:spPr>
          <a:xfrm>
            <a:off x="3787859" y="1811027"/>
            <a:ext cx="324000" cy="32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/>
              <a:t>1</a:t>
            </a:r>
            <a:endParaRPr lang="en-CN" sz="1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ABCF59-9352-BBB1-FB32-D6D204128374}"/>
              </a:ext>
            </a:extLst>
          </p:cNvPr>
          <p:cNvSpPr txBox="1"/>
          <p:nvPr/>
        </p:nvSpPr>
        <p:spPr>
          <a:xfrm>
            <a:off x="346954" y="3574911"/>
            <a:ext cx="1838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(a)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Missed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B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Reuse</a:t>
            </a:r>
            <a:endParaRPr lang="en-C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731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23" grpId="0" animBg="1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54AB9-BEC1-AA44-9DA5-03283547B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984ED-097D-AFA9-EEA7-4400A30F3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Spatial</a:t>
            </a:r>
            <a:r>
              <a:rPr lang="zh-CN" altLang="en-US" b="1" dirty="0"/>
              <a:t> </a:t>
            </a:r>
            <a:r>
              <a:rPr lang="en-US" altLang="zh-CN" dirty="0"/>
              <a:t>Scheduling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A’s</a:t>
            </a:r>
            <a:r>
              <a:rPr lang="zh-CN" altLang="en-US" dirty="0"/>
              <a:t> </a:t>
            </a:r>
            <a:r>
              <a:rPr lang="en-US" altLang="zh-CN" dirty="0"/>
              <a:t>Nonzero</a:t>
            </a:r>
            <a:r>
              <a:rPr lang="zh-CN" altLang="en-US" dirty="0"/>
              <a:t> </a:t>
            </a:r>
            <a:r>
              <a:rPr lang="en-US" altLang="zh-CN" dirty="0"/>
              <a:t>(bitmask)</a:t>
            </a:r>
            <a:r>
              <a:rPr lang="zh-CN" altLang="en-US" dirty="0"/>
              <a:t> </a:t>
            </a:r>
            <a:endParaRPr lang="en-C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589AA-4700-13DF-3055-85412FAB0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6718" y="1727100"/>
            <a:ext cx="4855581" cy="3416400"/>
          </a:xfrm>
        </p:spPr>
        <p:txBody>
          <a:bodyPr/>
          <a:lstStyle/>
          <a:p>
            <a:pPr marL="114300" indent="0">
              <a:buNone/>
            </a:pP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To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increase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B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reuse,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we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want to</a:t>
            </a:r>
          </a:p>
          <a:p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maximize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the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number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of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A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elements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in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a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single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column.</a:t>
            </a:r>
          </a:p>
          <a:p>
            <a:pPr marL="114300" indent="0">
              <a:buNone/>
            </a:pP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To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CN" altLang="zh-CN" dirty="0">
                <a:solidFill>
                  <a:schemeClr val="tx1"/>
                </a:solidFill>
                <a:latin typeface="Lato" panose="020F0502020204030203" pitchFamily="34" charset="77"/>
              </a:rPr>
              <a:t>increase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C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parallelized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generation,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we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want to</a:t>
            </a:r>
          </a:p>
          <a:p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minimize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the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number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of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A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elements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in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a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single</a:t>
            </a:r>
            <a:r>
              <a:rPr lang="zh-CN" altLang="en-US" dirty="0">
                <a:solidFill>
                  <a:schemeClr val="tx1"/>
                </a:solidFill>
                <a:latin typeface="Lato" panose="020F0502020204030203" pitchFamily="34" charset="77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Lato" panose="020F0502020204030203" pitchFamily="34" charset="77"/>
              </a:rPr>
              <a:t>row.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3847A-716F-1508-6932-154F14154D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96BE62-887D-BEDB-46C8-D0D359F82878}"/>
              </a:ext>
            </a:extLst>
          </p:cNvPr>
          <p:cNvGrpSpPr/>
          <p:nvPr/>
        </p:nvGrpSpPr>
        <p:grpSpPr>
          <a:xfrm>
            <a:off x="780324" y="2044407"/>
            <a:ext cx="972000" cy="1296000"/>
            <a:chOff x="1658348" y="3248900"/>
            <a:chExt cx="972000" cy="1296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A4E6551-F454-981B-046C-1FCA1B05AEA7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82342F-DA36-AC84-FC13-ABE24BAB3E15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0F0DF34-EC32-A3A5-7B4E-7935D65112C8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EE9CAF8-9C55-D3A6-9F39-618E1BE3ADDA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7FC60C0-47FE-5388-CD02-8D5D9985BD85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53C2B02-051F-7E9F-2C75-ADD686BC43C9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55D6E8A-194F-8123-B94A-C747B0DE728B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76538E-D700-163C-2AB6-DC6A6C1D162B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6B9874A-5D81-212D-A416-9A10F4CC371B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041B4E4-5EF1-87BF-658B-7DFD722AAC76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0FFA039-57D7-4503-EBA4-D49538DDCDDD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9623477-F9A3-F3E4-2D46-9A186C23671C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7316171-18C5-E5FC-7C0D-39DF58D38294}"/>
              </a:ext>
            </a:extLst>
          </p:cNvPr>
          <p:cNvSpPr txBox="1"/>
          <p:nvPr/>
        </p:nvSpPr>
        <p:spPr>
          <a:xfrm>
            <a:off x="1113878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8" name="morph_selbox">
            <a:extLst>
              <a:ext uri="{FF2B5EF4-FFF2-40B4-BE49-F238E27FC236}">
                <a16:creationId xmlns:a16="http://schemas.microsoft.com/office/drawing/2014/main" id="{C4649B60-4178-B3F6-D030-A8D0FE725CAE}"/>
              </a:ext>
            </a:extLst>
          </p:cNvPr>
          <p:cNvSpPr/>
          <p:nvPr/>
        </p:nvSpPr>
        <p:spPr>
          <a:xfrm>
            <a:off x="1104323" y="2368407"/>
            <a:ext cx="648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F056484-B0C1-B2F5-A389-535C42341CD7}"/>
              </a:ext>
            </a:extLst>
          </p:cNvPr>
          <p:cNvSpPr/>
          <p:nvPr/>
        </p:nvSpPr>
        <p:spPr>
          <a:xfrm>
            <a:off x="3787859" y="1811027"/>
            <a:ext cx="324000" cy="32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/>
              <a:t>1</a:t>
            </a:r>
            <a:endParaRPr lang="en-CN" sz="18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5D5E89A-F4E8-D03D-95D9-56247172D85D}"/>
              </a:ext>
            </a:extLst>
          </p:cNvPr>
          <p:cNvSpPr/>
          <p:nvPr/>
        </p:nvSpPr>
        <p:spPr>
          <a:xfrm>
            <a:off x="3787859" y="2762099"/>
            <a:ext cx="324000" cy="32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/>
              <a:t>2</a:t>
            </a:r>
            <a:endParaRPr lang="en-CN" sz="18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B994C0C-A5EF-DF11-BE36-9AD4D0D95AB5}"/>
              </a:ext>
            </a:extLst>
          </p:cNvPr>
          <p:cNvSpPr txBox="1">
            <a:spLocks/>
          </p:cNvSpPr>
          <p:nvPr/>
        </p:nvSpPr>
        <p:spPr>
          <a:xfrm>
            <a:off x="419387" y="3882688"/>
            <a:ext cx="4855581" cy="41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14300" indent="0">
              <a:buNone/>
            </a:pPr>
            <a:r>
              <a:rPr lang="en-US" altLang="zh-CN" sz="1200" dirty="0">
                <a:solidFill>
                  <a:schemeClr val="tx1"/>
                </a:solidFill>
              </a:rPr>
              <a:t>#: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iterations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096596-EF8F-154D-3EB3-A860F1034A9E}"/>
              </a:ext>
            </a:extLst>
          </p:cNvPr>
          <p:cNvSpPr txBox="1"/>
          <p:nvPr/>
        </p:nvSpPr>
        <p:spPr>
          <a:xfrm>
            <a:off x="304020" y="3580736"/>
            <a:ext cx="1924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(b)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Missed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parallelism</a:t>
            </a:r>
            <a:endParaRPr lang="en-C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697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BE6A7-7D43-F20E-74A4-241E2EAAA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02C4-6EAA-86F4-0101-AEDFD063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Scheduling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A’s</a:t>
            </a:r>
            <a:r>
              <a:rPr lang="zh-CN" altLang="en-US" dirty="0"/>
              <a:t> </a:t>
            </a:r>
            <a:r>
              <a:rPr lang="en-US" altLang="zh-CN" dirty="0"/>
              <a:t>Nonzero</a:t>
            </a:r>
            <a:r>
              <a:rPr lang="zh-CN" altLang="en-US" dirty="0"/>
              <a:t> </a:t>
            </a:r>
            <a:r>
              <a:rPr lang="en-US" altLang="zh-CN" dirty="0"/>
              <a:t>(bitmask)</a:t>
            </a:r>
            <a:r>
              <a:rPr lang="zh-CN" altLang="en-US" dirty="0"/>
              <a:t> 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1D059-72EA-6600-8BFF-C18CCA8E45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1EA061-BE37-7D5A-E060-09CF6456D606}"/>
              </a:ext>
            </a:extLst>
          </p:cNvPr>
          <p:cNvGrpSpPr/>
          <p:nvPr/>
        </p:nvGrpSpPr>
        <p:grpSpPr>
          <a:xfrm>
            <a:off x="780324" y="2044407"/>
            <a:ext cx="972000" cy="1296000"/>
            <a:chOff x="1658348" y="3248900"/>
            <a:chExt cx="972000" cy="1296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27BCCD4-9D84-FDC5-B1AF-F07FADFFDB5D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736A8A4-6CF8-0BC7-1042-2A40433D44A9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6F702CE-2AF2-3FC5-8166-235B63DC2BD8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8A988A0-AC71-080D-D4FA-56D6C73D63D8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C1CC0A-5AEE-D769-7848-AE421AAFCCD5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7902607-9B2A-3007-9922-7A27B9BB4A06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30E322F-29B6-E02B-1343-B6590E2DF4C8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071E93D-F093-48C6-CAB1-5FD17CF86CF0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A04089-BB1C-A1C6-9990-F94DA51B1E8F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90079C-5B1B-04CA-14AB-B93BFA1C5124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B0F016E-8B84-F011-36BE-FC886DF2A84C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4636FC2-9445-98F5-0F39-B6F0870A7232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FA217FC-AE60-2B26-0427-DF72F8F1F0D2}"/>
              </a:ext>
            </a:extLst>
          </p:cNvPr>
          <p:cNvSpPr txBox="1"/>
          <p:nvPr/>
        </p:nvSpPr>
        <p:spPr>
          <a:xfrm>
            <a:off x="1113878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A886A1-2C77-4494-687A-5C604E365154}"/>
              </a:ext>
            </a:extLst>
          </p:cNvPr>
          <p:cNvGrpSpPr/>
          <p:nvPr/>
        </p:nvGrpSpPr>
        <p:grpSpPr>
          <a:xfrm>
            <a:off x="2076323" y="2044407"/>
            <a:ext cx="972000" cy="1296000"/>
            <a:chOff x="1658348" y="3248900"/>
            <a:chExt cx="972000" cy="1296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C27D2C-1262-5BCF-CD02-A2E863969519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A919F95-CBF6-F0AD-FE50-031401C310A6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06887D7-C49A-0949-FF91-98737404A768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E55279D-B7D3-A656-5422-EBAD064DE2AF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17F4842-FA5E-FF30-578E-38C559BAF5CE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02D0646-D7BA-7314-C4C7-B8E68AD49A59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BB3EF7A-960C-2505-169B-FF5FB293D0C2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D79F7AD-91F9-FA80-4D25-25198C54851C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BDA115C-F60F-8CA1-4CB9-FD81E704AD38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23D3960-B06E-3722-9F58-B3869C40FE04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165C598-20E0-2524-67FC-3464EDCA175F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79FEA56-6696-C688-BCE6-157AD8E46F2B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0EFDE0C-3E9A-BCA8-03D5-70EEF9193BBA}"/>
              </a:ext>
            </a:extLst>
          </p:cNvPr>
          <p:cNvSpPr txBox="1"/>
          <p:nvPr/>
        </p:nvSpPr>
        <p:spPr>
          <a:xfrm>
            <a:off x="2419431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2035112-2110-EF0B-4AC2-AEAAC3C7E3CE}"/>
              </a:ext>
            </a:extLst>
          </p:cNvPr>
          <p:cNvGrpSpPr/>
          <p:nvPr/>
        </p:nvGrpSpPr>
        <p:grpSpPr>
          <a:xfrm>
            <a:off x="3656119" y="2044407"/>
            <a:ext cx="972000" cy="1296000"/>
            <a:chOff x="1658348" y="3248900"/>
            <a:chExt cx="972000" cy="1296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0133308-A555-88C9-A68E-D4B4386B43CA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E95BE16-6BEE-44DE-D639-F9CA1311D9D5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ABD33B-1604-B81A-19F7-56197596F1F8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9087601-B2B5-5733-9998-998B2626E69C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BCD056B-8292-44B1-472C-D98024373409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D8791B0-584A-436D-0CCE-3BCBD486E0A0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9D28218-3110-555A-98FF-805EE6F62424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AA3E686-7C16-4E7D-E957-F79E46FE43CE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13D04D7-E7F5-F782-6FA3-E0E1C58F0B7D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490AE0D-021F-6387-C01A-13A41645275F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06ACC3C-0228-F36C-E428-6B1BF16C3046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C60D6A0-6A85-CC8B-044D-8EDD567B65F3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F48403C-9799-C7AA-6A14-E662F2E06176}"/>
              </a:ext>
            </a:extLst>
          </p:cNvPr>
          <p:cNvSpPr txBox="1"/>
          <p:nvPr/>
        </p:nvSpPr>
        <p:spPr>
          <a:xfrm>
            <a:off x="3999227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0174857-0059-1928-CB5C-44E2243971A2}"/>
              </a:ext>
            </a:extLst>
          </p:cNvPr>
          <p:cNvSpPr/>
          <p:nvPr/>
        </p:nvSpPr>
        <p:spPr>
          <a:xfrm>
            <a:off x="770770" y="2692407"/>
            <a:ext cx="324000" cy="64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BDBB4FF-C83A-B875-63A4-1FCD18CF0510}"/>
              </a:ext>
            </a:extLst>
          </p:cNvPr>
          <p:cNvSpPr/>
          <p:nvPr/>
        </p:nvSpPr>
        <p:spPr>
          <a:xfrm>
            <a:off x="2400322" y="2368407"/>
            <a:ext cx="648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6C5BD03-1450-E257-BDE7-EF6AE89744A4}"/>
              </a:ext>
            </a:extLst>
          </p:cNvPr>
          <p:cNvCxnSpPr/>
          <p:nvPr/>
        </p:nvCxnSpPr>
        <p:spPr>
          <a:xfrm>
            <a:off x="3352800" y="1693333"/>
            <a:ext cx="0" cy="1949026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1" name="hdr"/>
          <p:cNvSpPr txBox="1"/>
          <p:nvPr/>
        </p:nvSpPr>
        <p:spPr>
          <a:xfrm>
            <a:off x="5050000" y="1560000"/>
            <a:ext cx="3550000" cy="28000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pPr algn="l">
              <a:buNone/>
            </a:pPr>
            <a:r>
              <a:rPr lang="en-US" sz="1500" b="1" dirty="0">
                <a:solidFill>
                  <a:srgbClr val="187CB8"/>
                </a:solidFill>
                <a:latin typeface="Lato"/>
                <a:cs typeface="Lato"/>
              </a:rPr>
              <a:t>Each cycle</a:t>
            </a:r>
          </a:p>
        </p:txBody>
      </p:sp>
      <p:sp>
        <p:nvSpPr>
          <p:cNvPr id="302" name="box1"/>
          <p:cNvSpPr/>
          <p:nvPr/>
        </p:nvSpPr>
        <p:spPr>
          <a:xfrm>
            <a:off x="5050000" y="1880000"/>
            <a:ext cx="3550000" cy="430000"/>
          </a:xfrm>
          <a:prstGeom prst="roundRect">
            <a:avLst>
              <a:gd name="adj" fmla="val 14000"/>
            </a:avLst>
          </a:prstGeom>
          <a:solidFill>
            <a:srgbClr val="EAF4F7"/>
          </a:solidFill>
          <a:ln w="12700">
            <a:solidFill>
              <a:srgbClr val="187CB8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3" name="bd1"/>
          <p:cNvSpPr/>
          <p:nvPr/>
        </p:nvSpPr>
        <p:spPr>
          <a:xfrm>
            <a:off x="5140000" y="1935000"/>
            <a:ext cx="320000" cy="320000"/>
          </a:xfrm>
          <a:prstGeom prst="ellipse">
            <a:avLst/>
          </a:prstGeom>
          <a:solidFill>
            <a:srgbClr val="187CB8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300" b="1" dirty="0">
                <a:solidFill>
                  <a:srgbClr val="FFFFFF"/>
                </a:solidFill>
                <a:latin typeface="Lato"/>
                <a:cs typeface="Lato"/>
              </a:rPr>
              <a:t>1</a:t>
            </a:r>
          </a:p>
        </p:txBody>
      </p:sp>
      <p:sp>
        <p:nvSpPr>
          <p:cNvPr id="304" name="t1"/>
          <p:cNvSpPr txBox="1"/>
          <p:nvPr/>
        </p:nvSpPr>
        <p:spPr>
          <a:xfrm>
            <a:off x="5520000" y="1880000"/>
            <a:ext cx="2990000" cy="430000"/>
          </a:xfrm>
          <a:prstGeom prst="rect">
            <a:avLst/>
          </a:prstGeom>
          <a:noFill/>
        </p:spPr>
        <p:txBody>
          <a:bodyPr lIns="40000" tIns="20000" rIns="40000" bIns="20000" anchor="ctr">
            <a:normAutofit lnSpcReduction="10000"/>
          </a:bodyPr>
          <a:lstStyle/>
          <a:p>
            <a:pPr algn="l">
              <a:buNone/>
            </a:pP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Scan A’s nonzeros along </a:t>
            </a:r>
            <a:r>
              <a:rPr lang="en-US" sz="1400" b="1" dirty="0">
                <a:solidFill>
                  <a:srgbClr val="187CB8"/>
                </a:solidFill>
                <a:latin typeface="Lato"/>
                <a:cs typeface="Lato"/>
              </a:rPr>
              <a:t>K</a:t>
            </a: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 (active window)</a:t>
            </a:r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B439EE1-00CE-DB70-C019-CE1C29DE2F8B}"/>
              </a:ext>
            </a:extLst>
          </p:cNvPr>
          <p:cNvSpPr txBox="1"/>
          <p:nvPr/>
        </p:nvSpPr>
        <p:spPr>
          <a:xfrm>
            <a:off x="3349483" y="253111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/>
              <a:t>M</a:t>
            </a:r>
            <a:endParaRPr lang="en-CN" i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CC3EFD3-FBED-FEAB-A956-57687B67DD06}"/>
              </a:ext>
            </a:extLst>
          </p:cNvPr>
          <p:cNvSpPr txBox="1"/>
          <p:nvPr/>
        </p:nvSpPr>
        <p:spPr>
          <a:xfrm>
            <a:off x="3999227" y="175844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/>
              <a:t>K</a:t>
            </a:r>
            <a:endParaRPr lang="en-CN" i="1" dirty="0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BA3407F2-2408-F8DB-A1D3-182981F13473}"/>
              </a:ext>
            </a:extLst>
          </p:cNvPr>
          <p:cNvSpPr txBox="1">
            <a:spLocks/>
          </p:cNvSpPr>
          <p:nvPr/>
        </p:nvSpPr>
        <p:spPr>
          <a:xfrm>
            <a:off x="419387" y="4000650"/>
            <a:ext cx="4855581" cy="41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14300" indent="0">
              <a:buNone/>
            </a:pPr>
            <a:r>
              <a:rPr lang="en-US" altLang="zh-CN" sz="1200" dirty="0">
                <a:solidFill>
                  <a:schemeClr val="tx1"/>
                </a:solidFill>
              </a:rPr>
              <a:t>#: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iterations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D09A179-D130-C6E5-C329-B6CCBA3BFB4E}"/>
              </a:ext>
            </a:extLst>
          </p:cNvPr>
          <p:cNvSpPr txBox="1"/>
          <p:nvPr/>
        </p:nvSpPr>
        <p:spPr>
          <a:xfrm>
            <a:off x="482557" y="3580736"/>
            <a:ext cx="1567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(a)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Missed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B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Reuse</a:t>
            </a:r>
            <a:endParaRPr lang="en-CN" dirty="0">
              <a:latin typeface="+mn-l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FB4EE71-84A1-532E-85DB-F9E95ABC43F6}"/>
              </a:ext>
            </a:extLst>
          </p:cNvPr>
          <p:cNvSpPr txBox="1"/>
          <p:nvPr/>
        </p:nvSpPr>
        <p:spPr>
          <a:xfrm>
            <a:off x="1701923" y="3553445"/>
            <a:ext cx="1739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(b)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Missed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parallelism</a:t>
            </a:r>
            <a:endParaRPr lang="en-CN" dirty="0">
              <a:latin typeface="+mn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04AACD6-D5B0-EF2B-D8E8-55EA2039B0B2}"/>
              </a:ext>
            </a:extLst>
          </p:cNvPr>
          <p:cNvSpPr txBox="1"/>
          <p:nvPr/>
        </p:nvSpPr>
        <p:spPr>
          <a:xfrm>
            <a:off x="3281719" y="3553445"/>
            <a:ext cx="1739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(c)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Ours</a:t>
            </a:r>
            <a:endParaRPr lang="en-C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961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C6F16-BC55-7D2B-34D5-2A12F2F8E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677BE-45E8-7FE0-9748-9F5383D4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Scheduling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A’s</a:t>
            </a:r>
            <a:r>
              <a:rPr lang="zh-CN" altLang="en-US" dirty="0"/>
              <a:t> </a:t>
            </a:r>
            <a:r>
              <a:rPr lang="en-US" altLang="zh-CN" dirty="0"/>
              <a:t>Nonzero</a:t>
            </a:r>
            <a:r>
              <a:rPr lang="zh-CN" altLang="en-US" dirty="0"/>
              <a:t> </a:t>
            </a:r>
            <a:r>
              <a:rPr lang="en-US" altLang="zh-CN" dirty="0"/>
              <a:t>(bitmask)</a:t>
            </a:r>
            <a:r>
              <a:rPr lang="zh-CN" altLang="en-US" dirty="0"/>
              <a:t> 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C63E0-7E46-37C6-C36A-E3F2172FC83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D490BCC-5B86-6F2F-D06F-618D5CD0156D}"/>
              </a:ext>
            </a:extLst>
          </p:cNvPr>
          <p:cNvGrpSpPr/>
          <p:nvPr/>
        </p:nvGrpSpPr>
        <p:grpSpPr>
          <a:xfrm>
            <a:off x="780324" y="2044407"/>
            <a:ext cx="972000" cy="1296000"/>
            <a:chOff x="1658348" y="3248900"/>
            <a:chExt cx="972000" cy="1296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ED0F865-D162-FD62-4480-60479088CB3A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AB4CCD1-6BF1-7BA6-D976-2A2D8B315F43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13725E-BA8C-440F-3963-25320C1F902E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469520-F90F-E8F9-8CFF-E876B0AAA5EA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4317E71-2CAC-EB3B-CF77-D09F12B0B409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888A8FB-4264-55C1-A637-D7D4C85054A0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BD8A7D1-E7A6-2125-0CD6-204DA3D52901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118A921-F4B9-9FFD-A5F3-FCBCFBFA73AA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526AC0-181A-5E95-B521-787A2891B375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23DBED0-CBB1-C8BD-E30C-60DC8A04469B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150783-40D4-85A1-9C5F-E07D96193B3A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4037AB1-BFF8-08B7-6C8C-665031BADCA7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F89B83F-D157-6D73-EE0D-76BFC886AC76}"/>
              </a:ext>
            </a:extLst>
          </p:cNvPr>
          <p:cNvSpPr txBox="1"/>
          <p:nvPr/>
        </p:nvSpPr>
        <p:spPr>
          <a:xfrm>
            <a:off x="1113878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958903E-CD3C-3122-9609-E34EAA9FAEBE}"/>
              </a:ext>
            </a:extLst>
          </p:cNvPr>
          <p:cNvGrpSpPr/>
          <p:nvPr/>
        </p:nvGrpSpPr>
        <p:grpSpPr>
          <a:xfrm>
            <a:off x="2076323" y="2044407"/>
            <a:ext cx="972000" cy="1296000"/>
            <a:chOff x="1658348" y="3248900"/>
            <a:chExt cx="972000" cy="1296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4C852E-9319-6C5A-D1CA-5D77908BDDDA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3B9589B-6EE4-FAA2-862A-60CBBD5C2A82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2473545-7C88-E224-98F2-D79E44EF3CFF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E3987B2-8FDC-E783-575C-568F6DCB4AB9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F176A98-1347-6B92-10FB-D104EC7A740A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C253522-184A-0758-CD71-08102117B041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49EE62A-DE4B-B6E9-9ECE-7FED33B01EDF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969C53-740F-0102-CF0B-C9197082CA1E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A99D6EB-DEDA-3A9A-48EE-9FFFAEB54A6D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05B5C3F-6AB1-1A3F-4DD6-4FB69FDAC353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9F08AC2-3F56-D696-73C5-1083CB1B30A3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B8A7FF5-2FFD-4FA5-F3C8-0D3445A4682F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27FF6AC-2727-3ECA-2226-8A1D08A9D1A1}"/>
              </a:ext>
            </a:extLst>
          </p:cNvPr>
          <p:cNvSpPr txBox="1"/>
          <p:nvPr/>
        </p:nvSpPr>
        <p:spPr>
          <a:xfrm>
            <a:off x="2419431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33018E-DC43-B4DA-17CF-1EE3CFD12BDB}"/>
              </a:ext>
            </a:extLst>
          </p:cNvPr>
          <p:cNvGrpSpPr/>
          <p:nvPr/>
        </p:nvGrpSpPr>
        <p:grpSpPr>
          <a:xfrm>
            <a:off x="3656119" y="2044407"/>
            <a:ext cx="972000" cy="1296000"/>
            <a:chOff x="1658348" y="3248900"/>
            <a:chExt cx="972000" cy="1296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063DEA8-6C1F-9BD7-504F-5AD35FCE4E3D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C6B9D09-A403-B524-34A8-9CB721DCE8A1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99A4B56-489D-ECEC-3A5E-2D07C6C542DF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251DFAD-AF4B-EA40-7BB5-5C1625D3DBCB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AA967CE-0173-F96D-A9A5-86DCD8E3FAB6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F870BA0-1B6F-8B94-C65D-A05AD7839474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5E1F769-7C9B-5F68-2B9F-A0E3DDD7C45F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74ADFC0-D34C-4407-0C9B-6F4045D422CD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78BE248-58AF-6B71-EE6F-5692266F466A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39421EA-5110-6FB2-8E0D-D95D124069E0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D2BD037-8D4F-3EB2-216E-04E0DE382C9A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41D47DA-9CE3-0085-5914-48A5DD8C9EF6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183832E-5D57-2784-2579-8ED59BE341F3}"/>
              </a:ext>
            </a:extLst>
          </p:cNvPr>
          <p:cNvSpPr txBox="1"/>
          <p:nvPr/>
        </p:nvSpPr>
        <p:spPr>
          <a:xfrm>
            <a:off x="3999227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9753C5B-742F-1CD3-D1EA-4214CAB51FB0}"/>
              </a:ext>
            </a:extLst>
          </p:cNvPr>
          <p:cNvSpPr/>
          <p:nvPr/>
        </p:nvSpPr>
        <p:spPr>
          <a:xfrm>
            <a:off x="770770" y="2692407"/>
            <a:ext cx="324000" cy="64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D99BFDD-807E-F6D7-EEAB-1DB06065C1EE}"/>
              </a:ext>
            </a:extLst>
          </p:cNvPr>
          <p:cNvSpPr/>
          <p:nvPr/>
        </p:nvSpPr>
        <p:spPr>
          <a:xfrm>
            <a:off x="2400322" y="2368407"/>
            <a:ext cx="648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B7F2F4D-5332-B87A-951A-0D00DA24B061}"/>
              </a:ext>
            </a:extLst>
          </p:cNvPr>
          <p:cNvCxnSpPr/>
          <p:nvPr/>
        </p:nvCxnSpPr>
        <p:spPr>
          <a:xfrm>
            <a:off x="3352800" y="1693333"/>
            <a:ext cx="0" cy="1949026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1" name="hdr">
            <a:extLst>
              <a:ext uri="{FF2B5EF4-FFF2-40B4-BE49-F238E27FC236}">
                <a16:creationId xmlns:a16="http://schemas.microsoft.com/office/drawing/2014/main" id="{D57E96A4-C697-BBE3-4CAD-99268AEB8BFB}"/>
              </a:ext>
            </a:extLst>
          </p:cNvPr>
          <p:cNvSpPr txBox="1"/>
          <p:nvPr/>
        </p:nvSpPr>
        <p:spPr>
          <a:xfrm>
            <a:off x="5050000" y="1560000"/>
            <a:ext cx="3550000" cy="28000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pPr algn="l">
              <a:buNone/>
            </a:pPr>
            <a:r>
              <a:rPr lang="en-US" sz="1500" b="1" dirty="0">
                <a:solidFill>
                  <a:srgbClr val="187CB8"/>
                </a:solidFill>
                <a:latin typeface="Lato"/>
                <a:cs typeface="Lato"/>
              </a:rPr>
              <a:t>Each cycle</a:t>
            </a:r>
          </a:p>
        </p:txBody>
      </p:sp>
      <p:sp>
        <p:nvSpPr>
          <p:cNvPr id="302" name="box1">
            <a:extLst>
              <a:ext uri="{FF2B5EF4-FFF2-40B4-BE49-F238E27FC236}">
                <a16:creationId xmlns:a16="http://schemas.microsoft.com/office/drawing/2014/main" id="{FC6930C1-0BED-28FD-217D-360E60527BC5}"/>
              </a:ext>
            </a:extLst>
          </p:cNvPr>
          <p:cNvSpPr/>
          <p:nvPr/>
        </p:nvSpPr>
        <p:spPr>
          <a:xfrm>
            <a:off x="5050000" y="1880000"/>
            <a:ext cx="3550000" cy="430000"/>
          </a:xfrm>
          <a:prstGeom prst="roundRect">
            <a:avLst>
              <a:gd name="adj" fmla="val 14000"/>
            </a:avLst>
          </a:prstGeom>
          <a:solidFill>
            <a:srgbClr val="EAF4F7"/>
          </a:solidFill>
          <a:ln w="12700">
            <a:solidFill>
              <a:srgbClr val="187CB8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3" name="bd1">
            <a:extLst>
              <a:ext uri="{FF2B5EF4-FFF2-40B4-BE49-F238E27FC236}">
                <a16:creationId xmlns:a16="http://schemas.microsoft.com/office/drawing/2014/main" id="{BBB80972-E311-6B53-8EA8-C2EDD6A53981}"/>
              </a:ext>
            </a:extLst>
          </p:cNvPr>
          <p:cNvSpPr/>
          <p:nvPr/>
        </p:nvSpPr>
        <p:spPr>
          <a:xfrm>
            <a:off x="5140000" y="1935000"/>
            <a:ext cx="320000" cy="320000"/>
          </a:xfrm>
          <a:prstGeom prst="ellipse">
            <a:avLst/>
          </a:prstGeom>
          <a:solidFill>
            <a:srgbClr val="187CB8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300" b="1" dirty="0">
                <a:solidFill>
                  <a:srgbClr val="FFFFFF"/>
                </a:solidFill>
                <a:latin typeface="Lato"/>
                <a:cs typeface="Lato"/>
              </a:rPr>
              <a:t>1</a:t>
            </a:r>
          </a:p>
        </p:txBody>
      </p:sp>
      <p:sp>
        <p:nvSpPr>
          <p:cNvPr id="304" name="t1">
            <a:extLst>
              <a:ext uri="{FF2B5EF4-FFF2-40B4-BE49-F238E27FC236}">
                <a16:creationId xmlns:a16="http://schemas.microsoft.com/office/drawing/2014/main" id="{B52991E5-7173-0DAB-3DE5-D092F94DB497}"/>
              </a:ext>
            </a:extLst>
          </p:cNvPr>
          <p:cNvSpPr txBox="1"/>
          <p:nvPr/>
        </p:nvSpPr>
        <p:spPr>
          <a:xfrm>
            <a:off x="5520000" y="1880000"/>
            <a:ext cx="2990000" cy="430000"/>
          </a:xfrm>
          <a:prstGeom prst="rect">
            <a:avLst/>
          </a:prstGeom>
          <a:noFill/>
        </p:spPr>
        <p:txBody>
          <a:bodyPr lIns="40000" tIns="20000" rIns="40000" bIns="20000" anchor="ctr">
            <a:normAutofit lnSpcReduction="10000"/>
          </a:bodyPr>
          <a:lstStyle/>
          <a:p>
            <a:pPr algn="l">
              <a:buNone/>
            </a:pP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Scan A’s nonzeros along </a:t>
            </a:r>
            <a:r>
              <a:rPr lang="en-US" sz="1400" b="1" dirty="0">
                <a:solidFill>
                  <a:srgbClr val="187CB8"/>
                </a:solidFill>
                <a:latin typeface="Lato"/>
                <a:cs typeface="Lato"/>
              </a:rPr>
              <a:t>K</a:t>
            </a: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 (active window)</a:t>
            </a:r>
          </a:p>
        </p:txBody>
      </p:sp>
      <p:sp>
        <p:nvSpPr>
          <p:cNvPr id="305" name="box2">
            <a:extLst>
              <a:ext uri="{FF2B5EF4-FFF2-40B4-BE49-F238E27FC236}">
                <a16:creationId xmlns:a16="http://schemas.microsoft.com/office/drawing/2014/main" id="{03F1621E-D384-0875-0A1B-DFECC3E70CA4}"/>
              </a:ext>
            </a:extLst>
          </p:cNvPr>
          <p:cNvSpPr/>
          <p:nvPr/>
        </p:nvSpPr>
        <p:spPr>
          <a:xfrm>
            <a:off x="5050000" y="2470000"/>
            <a:ext cx="3550000" cy="430000"/>
          </a:xfrm>
          <a:prstGeom prst="roundRect">
            <a:avLst>
              <a:gd name="adj" fmla="val 14000"/>
            </a:avLst>
          </a:prstGeom>
          <a:solidFill>
            <a:srgbClr val="EAF4F7"/>
          </a:solidFill>
          <a:ln w="12700">
            <a:solidFill>
              <a:srgbClr val="187CB8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6" name="bd2">
            <a:extLst>
              <a:ext uri="{FF2B5EF4-FFF2-40B4-BE49-F238E27FC236}">
                <a16:creationId xmlns:a16="http://schemas.microsoft.com/office/drawing/2014/main" id="{2CFFE940-A222-D773-E972-9BD3BF75AC8C}"/>
              </a:ext>
            </a:extLst>
          </p:cNvPr>
          <p:cNvSpPr/>
          <p:nvPr/>
        </p:nvSpPr>
        <p:spPr>
          <a:xfrm>
            <a:off x="5140000" y="2525000"/>
            <a:ext cx="320000" cy="320000"/>
          </a:xfrm>
          <a:prstGeom prst="ellipse">
            <a:avLst/>
          </a:prstGeom>
          <a:solidFill>
            <a:srgbClr val="187CB8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300" b="1" dirty="0">
                <a:solidFill>
                  <a:srgbClr val="FFFFFF"/>
                </a:solidFill>
                <a:latin typeface="Lato"/>
                <a:cs typeface="Lato"/>
              </a:rPr>
              <a:t>2</a:t>
            </a:r>
          </a:p>
        </p:txBody>
      </p:sp>
      <p:sp>
        <p:nvSpPr>
          <p:cNvPr id="307" name="t2">
            <a:extLst>
              <a:ext uri="{FF2B5EF4-FFF2-40B4-BE49-F238E27FC236}">
                <a16:creationId xmlns:a16="http://schemas.microsoft.com/office/drawing/2014/main" id="{1F546A33-94F5-58F4-C087-5E0AFCC281B6}"/>
              </a:ext>
            </a:extLst>
          </p:cNvPr>
          <p:cNvSpPr txBox="1"/>
          <p:nvPr/>
        </p:nvSpPr>
        <p:spPr>
          <a:xfrm>
            <a:off x="5520000" y="2470000"/>
            <a:ext cx="2990000" cy="430000"/>
          </a:xfrm>
          <a:prstGeom prst="rect">
            <a:avLst/>
          </a:prstGeom>
          <a:noFill/>
        </p:spPr>
        <p:txBody>
          <a:bodyPr lIns="40000" tIns="20000" rIns="40000" bIns="20000" anchor="ctr">
            <a:normAutofit/>
          </a:bodyPr>
          <a:lstStyle/>
          <a:p>
            <a:pPr algn="l">
              <a:buNone/>
            </a:pP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Issue them in parallel across </a:t>
            </a:r>
            <a:r>
              <a:rPr lang="en-US" sz="1400" b="1" dirty="0">
                <a:solidFill>
                  <a:srgbClr val="187CB8"/>
                </a:solidFill>
                <a:latin typeface="Lato"/>
                <a:cs typeface="Lato"/>
              </a:rPr>
              <a:t>M</a:t>
            </a:r>
          </a:p>
        </p:txBody>
      </p:sp>
      <p:sp>
        <p:nvSpPr>
          <p:cNvPr id="314" name="ar0">
            <a:extLst>
              <a:ext uri="{FF2B5EF4-FFF2-40B4-BE49-F238E27FC236}">
                <a16:creationId xmlns:a16="http://schemas.microsoft.com/office/drawing/2014/main" id="{712B0B63-A176-A15B-8AB4-C6A99FD4FAB1}"/>
              </a:ext>
            </a:extLst>
          </p:cNvPr>
          <p:cNvSpPr/>
          <p:nvPr/>
        </p:nvSpPr>
        <p:spPr>
          <a:xfrm>
            <a:off x="6735000" y="2340000"/>
            <a:ext cx="180000" cy="100000"/>
          </a:xfrm>
          <a:prstGeom prst="downArrow">
            <a:avLst/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750" name="Logo">
            <a:extLst>
              <a:ext uri="{FF2B5EF4-FFF2-40B4-BE49-F238E27FC236}">
                <a16:creationId xmlns:a16="http://schemas.microsoft.com/office/drawing/2014/main" id="{1D6D27D4-A896-5B3B-FDB6-127ED31CD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>
            <a:extLst>
              <a:ext uri="{FF2B5EF4-FFF2-40B4-BE49-F238E27FC236}">
                <a16:creationId xmlns:a16="http://schemas.microsoft.com/office/drawing/2014/main" id="{8A8E491F-D872-C7B9-FF84-C84BF664C1E7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>
            <a:extLst>
              <a:ext uri="{FF2B5EF4-FFF2-40B4-BE49-F238E27FC236}">
                <a16:creationId xmlns:a16="http://schemas.microsoft.com/office/drawing/2014/main" id="{17FAA393-48CA-1A40-234E-E0DC53B53260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>
            <a:extLst>
              <a:ext uri="{FF2B5EF4-FFF2-40B4-BE49-F238E27FC236}">
                <a16:creationId xmlns:a16="http://schemas.microsoft.com/office/drawing/2014/main" id="{2A759CCB-13DD-16D0-2393-C567929B9D12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F2ADAB5-C693-C2A8-7DFB-415FD9E08093}"/>
              </a:ext>
            </a:extLst>
          </p:cNvPr>
          <p:cNvSpPr txBox="1"/>
          <p:nvPr/>
        </p:nvSpPr>
        <p:spPr>
          <a:xfrm>
            <a:off x="3349483" y="253111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/>
              <a:t>M</a:t>
            </a:r>
            <a:endParaRPr lang="en-CN" i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E44F58C-2863-D19D-8EBA-AD6920F586BD}"/>
              </a:ext>
            </a:extLst>
          </p:cNvPr>
          <p:cNvSpPr txBox="1"/>
          <p:nvPr/>
        </p:nvSpPr>
        <p:spPr>
          <a:xfrm>
            <a:off x="3999227" y="175844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/>
              <a:t>K</a:t>
            </a:r>
            <a:endParaRPr lang="en-CN" i="1" dirty="0"/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D262297B-6E93-1D4B-E4BC-A5FB639DB7B1}"/>
              </a:ext>
            </a:extLst>
          </p:cNvPr>
          <p:cNvSpPr txBox="1">
            <a:spLocks/>
          </p:cNvSpPr>
          <p:nvPr/>
        </p:nvSpPr>
        <p:spPr>
          <a:xfrm>
            <a:off x="419387" y="4000650"/>
            <a:ext cx="4855581" cy="41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14300" indent="0">
              <a:buNone/>
            </a:pPr>
            <a:r>
              <a:rPr lang="en-US" altLang="zh-CN" sz="1200" dirty="0">
                <a:solidFill>
                  <a:schemeClr val="tx1"/>
                </a:solidFill>
              </a:rPr>
              <a:t>#: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iterations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4A3F958-D268-3207-69D1-A3AEFBFBD6A6}"/>
              </a:ext>
            </a:extLst>
          </p:cNvPr>
          <p:cNvSpPr txBox="1"/>
          <p:nvPr/>
        </p:nvSpPr>
        <p:spPr>
          <a:xfrm>
            <a:off x="482557" y="3580736"/>
            <a:ext cx="1567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(a)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Missed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B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Reuse</a:t>
            </a:r>
            <a:endParaRPr lang="en-CN" dirty="0">
              <a:latin typeface="+mn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CB2B84F-CAC2-C44D-681A-2D687BA12457}"/>
              </a:ext>
            </a:extLst>
          </p:cNvPr>
          <p:cNvSpPr txBox="1"/>
          <p:nvPr/>
        </p:nvSpPr>
        <p:spPr>
          <a:xfrm>
            <a:off x="1701923" y="3553445"/>
            <a:ext cx="1739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(b)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Missed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parallelism</a:t>
            </a:r>
            <a:endParaRPr lang="en-CN" dirty="0">
              <a:latin typeface="+mn-l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737FDBA-1FA2-AD7E-EFEC-97F02997CBE8}"/>
              </a:ext>
            </a:extLst>
          </p:cNvPr>
          <p:cNvSpPr txBox="1"/>
          <p:nvPr/>
        </p:nvSpPr>
        <p:spPr>
          <a:xfrm>
            <a:off x="3281719" y="3553445"/>
            <a:ext cx="1739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(c)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Ours</a:t>
            </a:r>
            <a:endParaRPr lang="en-C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791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2B584-314C-76A6-3F98-38C4EC6B7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C3FD9-72B5-56D8-734A-B753FF465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Scheduling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A’s</a:t>
            </a:r>
            <a:r>
              <a:rPr lang="zh-CN" altLang="en-US" dirty="0"/>
              <a:t> </a:t>
            </a:r>
            <a:r>
              <a:rPr lang="en-US" altLang="zh-CN" dirty="0"/>
              <a:t>Nonzero</a:t>
            </a:r>
            <a:r>
              <a:rPr lang="zh-CN" altLang="en-US" dirty="0"/>
              <a:t> </a:t>
            </a:r>
            <a:r>
              <a:rPr lang="en-US" altLang="zh-CN" dirty="0"/>
              <a:t>(bitmask)</a:t>
            </a:r>
            <a:r>
              <a:rPr lang="zh-CN" altLang="en-US" dirty="0"/>
              <a:t> 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E2DAE-9DB3-F0E0-F120-E6A9FA92EC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9B4B1F4-BDB4-1867-0C80-F1D07F5D6EB1}"/>
              </a:ext>
            </a:extLst>
          </p:cNvPr>
          <p:cNvGrpSpPr/>
          <p:nvPr/>
        </p:nvGrpSpPr>
        <p:grpSpPr>
          <a:xfrm>
            <a:off x="780324" y="2044407"/>
            <a:ext cx="972000" cy="1296000"/>
            <a:chOff x="1658348" y="3248900"/>
            <a:chExt cx="972000" cy="1296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A2527C7-5B04-EDA7-EEA6-73B7E92F8467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656140F-28D9-5663-87BB-C76B81C670D0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722EEC6-3018-F9E3-7069-F44FE3654149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8A7E01F-E2FC-FE21-1EEE-6BAC1BB5CA94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49F704-B884-90AC-1E45-51AA58EAC4B3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2F64416-E40A-F9D7-046B-0237867E4931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2F68D1-DE5D-6739-95CB-0434B0AB765D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F46AECF-6813-08CD-61CA-A9914BABB884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C95554-05E5-8DAE-326C-6A854460AD9B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FC2F76-4256-3FC3-3764-09F674D1423D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0385BC-A8E0-728A-8AEC-9EAACADA885C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C4917D-9043-C780-A132-0FB8FF00EF37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C1FCCAC-7F45-6E4D-5E0D-7E577C511493}"/>
              </a:ext>
            </a:extLst>
          </p:cNvPr>
          <p:cNvSpPr txBox="1"/>
          <p:nvPr/>
        </p:nvSpPr>
        <p:spPr>
          <a:xfrm>
            <a:off x="1113878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AA3CF0-EF83-4ECA-C02E-8D93AD590481}"/>
              </a:ext>
            </a:extLst>
          </p:cNvPr>
          <p:cNvGrpSpPr/>
          <p:nvPr/>
        </p:nvGrpSpPr>
        <p:grpSpPr>
          <a:xfrm>
            <a:off x="2076323" y="2044407"/>
            <a:ext cx="972000" cy="1296000"/>
            <a:chOff x="1658348" y="3248900"/>
            <a:chExt cx="972000" cy="1296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AB3013D-68D2-AA3B-5762-3C3B4776F5CE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D07F77C-7C77-0A7E-22D0-5DF9082BD9B5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84BC580-E23B-64C4-763A-A358F85BEB35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ACA9613-FBA6-BFA1-BED1-FEA3D8FCD8FD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75FF71D-C24D-3A32-BB45-5C841B2E752B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EA9F538-9B3F-F433-9D30-CF5C97A8B4EB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2592F5F-63D1-065C-B021-2B9924164A76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367C57B-C58A-B3A7-9282-0E1457F78BF5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B56A301-39CC-6B09-873A-AC30E6884B31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A3C0CA5-3B29-EE92-8259-F1B2F3E2292E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63532D3-655B-F10D-2DA8-EC7226207347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56CC8EB-E9E7-6A7B-CE26-D3903061BECC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99E819B-C3B4-575F-B194-B30EB3FA4257}"/>
              </a:ext>
            </a:extLst>
          </p:cNvPr>
          <p:cNvSpPr txBox="1"/>
          <p:nvPr/>
        </p:nvSpPr>
        <p:spPr>
          <a:xfrm>
            <a:off x="2419431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B2C2D88-81F8-266F-D60F-19684DB1E629}"/>
              </a:ext>
            </a:extLst>
          </p:cNvPr>
          <p:cNvGrpSpPr/>
          <p:nvPr/>
        </p:nvGrpSpPr>
        <p:grpSpPr>
          <a:xfrm>
            <a:off x="3656119" y="2044407"/>
            <a:ext cx="972000" cy="1296000"/>
            <a:chOff x="1658348" y="3248900"/>
            <a:chExt cx="972000" cy="1296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605895A-A25F-D4C1-D5B0-A2F21E61EB9F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60AA894-2D7E-1183-AECF-4844ECDA7828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332905F-BE3B-0A08-FCD4-3B192691D67D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C76691B-EB63-C00E-B917-161E95E32504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E2F1BE3-9B30-CD91-8F27-EB8116766289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DA63C3F-5F20-CCFB-6C6E-B8EAC8DBF7BC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CBB2744-DC83-7993-EFC5-211BB0176B8C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78965CD-3158-C310-1E5E-DBA720299508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E22078-964B-7218-C4DA-9EECD85B76AA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D474F95-E016-6A00-DBB7-A807452AEE96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86C34DD-9ADB-F0A7-C72F-82CABEDBFFA5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52AEC44-92C4-398C-3919-218BE10234B0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00F5D47-E91F-65AA-B450-398819FC43E4}"/>
              </a:ext>
            </a:extLst>
          </p:cNvPr>
          <p:cNvSpPr txBox="1"/>
          <p:nvPr/>
        </p:nvSpPr>
        <p:spPr>
          <a:xfrm>
            <a:off x="3999227" y="33345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3056069-2A4C-64F7-54B6-A3C4B21EA348}"/>
              </a:ext>
            </a:extLst>
          </p:cNvPr>
          <p:cNvSpPr/>
          <p:nvPr/>
        </p:nvSpPr>
        <p:spPr>
          <a:xfrm>
            <a:off x="770770" y="2692407"/>
            <a:ext cx="324000" cy="64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EA24A46-E4A8-EFC1-B5C7-D4D98270FCC7}"/>
              </a:ext>
            </a:extLst>
          </p:cNvPr>
          <p:cNvSpPr/>
          <p:nvPr/>
        </p:nvSpPr>
        <p:spPr>
          <a:xfrm>
            <a:off x="2400322" y="2368407"/>
            <a:ext cx="648000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32CF682-41BE-7677-BF99-6538ED8303A0}"/>
              </a:ext>
            </a:extLst>
          </p:cNvPr>
          <p:cNvCxnSpPr/>
          <p:nvPr/>
        </p:nvCxnSpPr>
        <p:spPr>
          <a:xfrm>
            <a:off x="3352800" y="1693333"/>
            <a:ext cx="0" cy="1949026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1" name="hdr">
            <a:extLst>
              <a:ext uri="{FF2B5EF4-FFF2-40B4-BE49-F238E27FC236}">
                <a16:creationId xmlns:a16="http://schemas.microsoft.com/office/drawing/2014/main" id="{C371C73D-30BB-F9B8-8D78-2ED98A51232A}"/>
              </a:ext>
            </a:extLst>
          </p:cNvPr>
          <p:cNvSpPr txBox="1"/>
          <p:nvPr/>
        </p:nvSpPr>
        <p:spPr>
          <a:xfrm>
            <a:off x="5050000" y="1560000"/>
            <a:ext cx="3550000" cy="28000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pPr algn="l">
              <a:buNone/>
            </a:pPr>
            <a:r>
              <a:rPr lang="en-US" sz="1500" b="1" dirty="0">
                <a:solidFill>
                  <a:srgbClr val="187CB8"/>
                </a:solidFill>
                <a:latin typeface="Lato"/>
                <a:cs typeface="Lato"/>
              </a:rPr>
              <a:t>Each cycle</a:t>
            </a:r>
          </a:p>
        </p:txBody>
      </p:sp>
      <p:sp>
        <p:nvSpPr>
          <p:cNvPr id="302" name="box1">
            <a:extLst>
              <a:ext uri="{FF2B5EF4-FFF2-40B4-BE49-F238E27FC236}">
                <a16:creationId xmlns:a16="http://schemas.microsoft.com/office/drawing/2014/main" id="{D0F112EC-CF17-84D5-5EAC-9CD13F2D348A}"/>
              </a:ext>
            </a:extLst>
          </p:cNvPr>
          <p:cNvSpPr/>
          <p:nvPr/>
        </p:nvSpPr>
        <p:spPr>
          <a:xfrm>
            <a:off x="5050000" y="1880000"/>
            <a:ext cx="3550000" cy="430000"/>
          </a:xfrm>
          <a:prstGeom prst="roundRect">
            <a:avLst>
              <a:gd name="adj" fmla="val 14000"/>
            </a:avLst>
          </a:prstGeom>
          <a:solidFill>
            <a:srgbClr val="EAF4F7"/>
          </a:solidFill>
          <a:ln w="12700">
            <a:solidFill>
              <a:srgbClr val="187CB8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3" name="bd1">
            <a:extLst>
              <a:ext uri="{FF2B5EF4-FFF2-40B4-BE49-F238E27FC236}">
                <a16:creationId xmlns:a16="http://schemas.microsoft.com/office/drawing/2014/main" id="{9E9938FC-99AF-9DF8-917E-B5D62E3DAB18}"/>
              </a:ext>
            </a:extLst>
          </p:cNvPr>
          <p:cNvSpPr/>
          <p:nvPr/>
        </p:nvSpPr>
        <p:spPr>
          <a:xfrm>
            <a:off x="5140000" y="1935000"/>
            <a:ext cx="320000" cy="320000"/>
          </a:xfrm>
          <a:prstGeom prst="ellipse">
            <a:avLst/>
          </a:prstGeom>
          <a:solidFill>
            <a:srgbClr val="187CB8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300" b="1" dirty="0">
                <a:solidFill>
                  <a:srgbClr val="FFFFFF"/>
                </a:solidFill>
                <a:latin typeface="Lato"/>
                <a:cs typeface="Lato"/>
              </a:rPr>
              <a:t>1</a:t>
            </a:r>
          </a:p>
        </p:txBody>
      </p:sp>
      <p:sp>
        <p:nvSpPr>
          <p:cNvPr id="304" name="t1">
            <a:extLst>
              <a:ext uri="{FF2B5EF4-FFF2-40B4-BE49-F238E27FC236}">
                <a16:creationId xmlns:a16="http://schemas.microsoft.com/office/drawing/2014/main" id="{E0420EA4-6EA0-461F-98FD-81C6FB4AF4BD}"/>
              </a:ext>
            </a:extLst>
          </p:cNvPr>
          <p:cNvSpPr txBox="1"/>
          <p:nvPr/>
        </p:nvSpPr>
        <p:spPr>
          <a:xfrm>
            <a:off x="5520000" y="1880000"/>
            <a:ext cx="2990000" cy="430000"/>
          </a:xfrm>
          <a:prstGeom prst="rect">
            <a:avLst/>
          </a:prstGeom>
          <a:noFill/>
        </p:spPr>
        <p:txBody>
          <a:bodyPr lIns="40000" tIns="20000" rIns="40000" bIns="20000" anchor="ctr">
            <a:normAutofit lnSpcReduction="10000"/>
          </a:bodyPr>
          <a:lstStyle/>
          <a:p>
            <a:pPr algn="l">
              <a:buNone/>
            </a:pP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Scan A’s nonzeros along </a:t>
            </a:r>
            <a:r>
              <a:rPr lang="en-US" sz="1400" b="1" dirty="0">
                <a:solidFill>
                  <a:srgbClr val="187CB8"/>
                </a:solidFill>
                <a:latin typeface="Lato"/>
                <a:cs typeface="Lato"/>
              </a:rPr>
              <a:t>K</a:t>
            </a: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 (active window)</a:t>
            </a:r>
          </a:p>
        </p:txBody>
      </p:sp>
      <p:sp>
        <p:nvSpPr>
          <p:cNvPr id="305" name="box2">
            <a:extLst>
              <a:ext uri="{FF2B5EF4-FFF2-40B4-BE49-F238E27FC236}">
                <a16:creationId xmlns:a16="http://schemas.microsoft.com/office/drawing/2014/main" id="{8A88C0A9-A229-76D2-B8C9-EC68D58E9E8A}"/>
              </a:ext>
            </a:extLst>
          </p:cNvPr>
          <p:cNvSpPr/>
          <p:nvPr/>
        </p:nvSpPr>
        <p:spPr>
          <a:xfrm>
            <a:off x="5050000" y="2470000"/>
            <a:ext cx="3550000" cy="430000"/>
          </a:xfrm>
          <a:prstGeom prst="roundRect">
            <a:avLst>
              <a:gd name="adj" fmla="val 14000"/>
            </a:avLst>
          </a:prstGeom>
          <a:solidFill>
            <a:srgbClr val="EAF4F7"/>
          </a:solidFill>
          <a:ln w="12700">
            <a:solidFill>
              <a:srgbClr val="187CB8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6" name="bd2">
            <a:extLst>
              <a:ext uri="{FF2B5EF4-FFF2-40B4-BE49-F238E27FC236}">
                <a16:creationId xmlns:a16="http://schemas.microsoft.com/office/drawing/2014/main" id="{25618BA3-BF91-001C-7349-DCB243D5A5AF}"/>
              </a:ext>
            </a:extLst>
          </p:cNvPr>
          <p:cNvSpPr/>
          <p:nvPr/>
        </p:nvSpPr>
        <p:spPr>
          <a:xfrm>
            <a:off x="5140000" y="2525000"/>
            <a:ext cx="320000" cy="320000"/>
          </a:xfrm>
          <a:prstGeom prst="ellipse">
            <a:avLst/>
          </a:prstGeom>
          <a:solidFill>
            <a:srgbClr val="187CB8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300" b="1" dirty="0">
                <a:solidFill>
                  <a:srgbClr val="FFFFFF"/>
                </a:solidFill>
                <a:latin typeface="Lato"/>
                <a:cs typeface="Lato"/>
              </a:rPr>
              <a:t>2</a:t>
            </a:r>
          </a:p>
        </p:txBody>
      </p:sp>
      <p:sp>
        <p:nvSpPr>
          <p:cNvPr id="307" name="t2">
            <a:extLst>
              <a:ext uri="{FF2B5EF4-FFF2-40B4-BE49-F238E27FC236}">
                <a16:creationId xmlns:a16="http://schemas.microsoft.com/office/drawing/2014/main" id="{32C1A1AF-A207-88FA-B822-FB41E0486621}"/>
              </a:ext>
            </a:extLst>
          </p:cNvPr>
          <p:cNvSpPr txBox="1"/>
          <p:nvPr/>
        </p:nvSpPr>
        <p:spPr>
          <a:xfrm>
            <a:off x="5520000" y="2470000"/>
            <a:ext cx="2990000" cy="430000"/>
          </a:xfrm>
          <a:prstGeom prst="rect">
            <a:avLst/>
          </a:prstGeom>
          <a:noFill/>
        </p:spPr>
        <p:txBody>
          <a:bodyPr lIns="40000" tIns="20000" rIns="40000" bIns="20000" anchor="ctr">
            <a:normAutofit/>
          </a:bodyPr>
          <a:lstStyle/>
          <a:p>
            <a:pPr algn="l">
              <a:buNone/>
            </a:pP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Issue them in parallel across </a:t>
            </a:r>
            <a:r>
              <a:rPr lang="en-US" sz="1400" b="1" dirty="0">
                <a:solidFill>
                  <a:srgbClr val="187CB8"/>
                </a:solidFill>
                <a:latin typeface="Lato"/>
                <a:cs typeface="Lato"/>
              </a:rPr>
              <a:t>M</a:t>
            </a:r>
          </a:p>
        </p:txBody>
      </p:sp>
      <p:sp>
        <p:nvSpPr>
          <p:cNvPr id="308" name="box3">
            <a:extLst>
              <a:ext uri="{FF2B5EF4-FFF2-40B4-BE49-F238E27FC236}">
                <a16:creationId xmlns:a16="http://schemas.microsoft.com/office/drawing/2014/main" id="{FE530D4C-766E-0CBE-DE8E-4AAA724D4BCF}"/>
              </a:ext>
            </a:extLst>
          </p:cNvPr>
          <p:cNvSpPr/>
          <p:nvPr/>
        </p:nvSpPr>
        <p:spPr>
          <a:xfrm>
            <a:off x="5050000" y="3060000"/>
            <a:ext cx="3550000" cy="430000"/>
          </a:xfrm>
          <a:prstGeom prst="roundRect">
            <a:avLst>
              <a:gd name="adj" fmla="val 14000"/>
            </a:avLst>
          </a:prstGeom>
          <a:solidFill>
            <a:srgbClr val="EAF4F7"/>
          </a:solidFill>
          <a:ln w="12700">
            <a:solidFill>
              <a:srgbClr val="187CB8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9" name="bd3">
            <a:extLst>
              <a:ext uri="{FF2B5EF4-FFF2-40B4-BE49-F238E27FC236}">
                <a16:creationId xmlns:a16="http://schemas.microsoft.com/office/drawing/2014/main" id="{9E6591C0-0D49-44B9-2539-A001C6F748BB}"/>
              </a:ext>
            </a:extLst>
          </p:cNvPr>
          <p:cNvSpPr/>
          <p:nvPr/>
        </p:nvSpPr>
        <p:spPr>
          <a:xfrm>
            <a:off x="5140000" y="3115000"/>
            <a:ext cx="320000" cy="320000"/>
          </a:xfrm>
          <a:prstGeom prst="ellipse">
            <a:avLst/>
          </a:prstGeom>
          <a:solidFill>
            <a:srgbClr val="187CB8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en-US" sz="1300" b="1" dirty="0">
                <a:solidFill>
                  <a:srgbClr val="FFFFFF"/>
                </a:solidFill>
                <a:latin typeface="Lato"/>
                <a:cs typeface="Lato"/>
              </a:rPr>
              <a:t>3</a:t>
            </a:r>
          </a:p>
        </p:txBody>
      </p:sp>
      <p:sp>
        <p:nvSpPr>
          <p:cNvPr id="310" name="t3">
            <a:extLst>
              <a:ext uri="{FF2B5EF4-FFF2-40B4-BE49-F238E27FC236}">
                <a16:creationId xmlns:a16="http://schemas.microsoft.com/office/drawing/2014/main" id="{84526A31-EE72-862F-C6CC-5671B5EE90B7}"/>
              </a:ext>
            </a:extLst>
          </p:cNvPr>
          <p:cNvSpPr txBox="1"/>
          <p:nvPr/>
        </p:nvSpPr>
        <p:spPr>
          <a:xfrm>
            <a:off x="5520000" y="3060000"/>
            <a:ext cx="2990000" cy="430000"/>
          </a:xfrm>
          <a:prstGeom prst="rect">
            <a:avLst/>
          </a:prstGeom>
          <a:noFill/>
        </p:spPr>
        <p:txBody>
          <a:bodyPr lIns="40000" tIns="20000" rIns="40000" bIns="20000" anchor="ctr">
            <a:normAutofit lnSpcReduction="10000"/>
          </a:bodyPr>
          <a:lstStyle/>
          <a:p>
            <a:pPr algn="l">
              <a:buNone/>
            </a:pP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Load each B partial row, </a:t>
            </a:r>
            <a:r>
              <a:rPr lang="en-US" sz="1400" b="1" dirty="0">
                <a:solidFill>
                  <a:srgbClr val="187CB8"/>
                </a:solidFill>
                <a:latin typeface="Lato"/>
                <a:cs typeface="Lato"/>
              </a:rPr>
              <a:t>up to the idle budget</a:t>
            </a:r>
            <a:r>
              <a:rPr lang="en-US" sz="1400" dirty="0">
                <a:solidFill>
                  <a:srgbClr val="273A42"/>
                </a:solidFill>
                <a:latin typeface="Lato"/>
                <a:cs typeface="Lato"/>
              </a:rPr>
              <a:t> (min)</a:t>
            </a:r>
          </a:p>
        </p:txBody>
      </p:sp>
      <p:sp>
        <p:nvSpPr>
          <p:cNvPr id="314" name="ar0">
            <a:extLst>
              <a:ext uri="{FF2B5EF4-FFF2-40B4-BE49-F238E27FC236}">
                <a16:creationId xmlns:a16="http://schemas.microsoft.com/office/drawing/2014/main" id="{4E97E1B8-80EC-3A7B-1412-D178AAD3517E}"/>
              </a:ext>
            </a:extLst>
          </p:cNvPr>
          <p:cNvSpPr/>
          <p:nvPr/>
        </p:nvSpPr>
        <p:spPr>
          <a:xfrm>
            <a:off x="6735000" y="2340000"/>
            <a:ext cx="180000" cy="100000"/>
          </a:xfrm>
          <a:prstGeom prst="downArrow">
            <a:avLst/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15" name="ar1">
            <a:extLst>
              <a:ext uri="{FF2B5EF4-FFF2-40B4-BE49-F238E27FC236}">
                <a16:creationId xmlns:a16="http://schemas.microsoft.com/office/drawing/2014/main" id="{5E9D5D04-920D-4568-06F6-6979AE6F86D4}"/>
              </a:ext>
            </a:extLst>
          </p:cNvPr>
          <p:cNvSpPr/>
          <p:nvPr/>
        </p:nvSpPr>
        <p:spPr>
          <a:xfrm>
            <a:off x="6735000" y="2930000"/>
            <a:ext cx="180000" cy="100000"/>
          </a:xfrm>
          <a:prstGeom prst="downArrow">
            <a:avLst/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750" name="Logo">
            <a:extLst>
              <a:ext uri="{FF2B5EF4-FFF2-40B4-BE49-F238E27FC236}">
                <a16:creationId xmlns:a16="http://schemas.microsoft.com/office/drawing/2014/main" id="{701D93BF-4D9D-296C-CA15-C55361EC3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>
            <a:extLst>
              <a:ext uri="{FF2B5EF4-FFF2-40B4-BE49-F238E27FC236}">
                <a16:creationId xmlns:a16="http://schemas.microsoft.com/office/drawing/2014/main" id="{FB79485D-E7A5-DA71-D75E-44C0AE30F01E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>
            <a:extLst>
              <a:ext uri="{FF2B5EF4-FFF2-40B4-BE49-F238E27FC236}">
                <a16:creationId xmlns:a16="http://schemas.microsoft.com/office/drawing/2014/main" id="{C77AEB79-A63B-F61B-EF57-D4C0D92EEA0D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>
            <a:extLst>
              <a:ext uri="{FF2B5EF4-FFF2-40B4-BE49-F238E27FC236}">
                <a16:creationId xmlns:a16="http://schemas.microsoft.com/office/drawing/2014/main" id="{330991AB-0597-1259-0721-2A956F1E348D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7B0CE56-E3D4-B815-0B29-BF4808A67B9D}"/>
              </a:ext>
            </a:extLst>
          </p:cNvPr>
          <p:cNvSpPr txBox="1"/>
          <p:nvPr/>
        </p:nvSpPr>
        <p:spPr>
          <a:xfrm>
            <a:off x="3349483" y="253111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/>
              <a:t>M</a:t>
            </a:r>
            <a:endParaRPr lang="en-CN" i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CE3A88-4F99-E6E2-4D90-92003FD0555E}"/>
              </a:ext>
            </a:extLst>
          </p:cNvPr>
          <p:cNvSpPr txBox="1"/>
          <p:nvPr/>
        </p:nvSpPr>
        <p:spPr>
          <a:xfrm>
            <a:off x="3999227" y="175844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/>
              <a:t>K</a:t>
            </a:r>
            <a:endParaRPr lang="en-CN" i="1" dirty="0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565F885B-4503-AA0E-2E36-346F5EE6DCA0}"/>
              </a:ext>
            </a:extLst>
          </p:cNvPr>
          <p:cNvSpPr txBox="1">
            <a:spLocks/>
          </p:cNvSpPr>
          <p:nvPr/>
        </p:nvSpPr>
        <p:spPr>
          <a:xfrm>
            <a:off x="419387" y="4000650"/>
            <a:ext cx="4855581" cy="41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14300" indent="0">
              <a:buNone/>
            </a:pPr>
            <a:r>
              <a:rPr lang="en-US" altLang="zh-CN" sz="1200" dirty="0">
                <a:solidFill>
                  <a:schemeClr val="tx1"/>
                </a:solidFill>
              </a:rPr>
              <a:t>#: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iterations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5BB5404-46D2-F2BE-A6AC-5C2CAFC9033C}"/>
              </a:ext>
            </a:extLst>
          </p:cNvPr>
          <p:cNvSpPr txBox="1"/>
          <p:nvPr/>
        </p:nvSpPr>
        <p:spPr>
          <a:xfrm>
            <a:off x="482557" y="3580736"/>
            <a:ext cx="1567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(a)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Missed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B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Reuse</a:t>
            </a:r>
            <a:endParaRPr lang="en-CN" dirty="0">
              <a:latin typeface="+mn-l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95B1779-9FDB-3140-8A08-ABD2EE38E50B}"/>
              </a:ext>
            </a:extLst>
          </p:cNvPr>
          <p:cNvSpPr txBox="1"/>
          <p:nvPr/>
        </p:nvSpPr>
        <p:spPr>
          <a:xfrm>
            <a:off x="1701923" y="3553445"/>
            <a:ext cx="1739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(b)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Missed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parallelism</a:t>
            </a:r>
            <a:endParaRPr lang="en-CN" dirty="0">
              <a:latin typeface="+mn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36A4E5B-4EE6-8CD8-91B9-55894AE1727C}"/>
              </a:ext>
            </a:extLst>
          </p:cNvPr>
          <p:cNvSpPr txBox="1"/>
          <p:nvPr/>
        </p:nvSpPr>
        <p:spPr>
          <a:xfrm>
            <a:off x="3281719" y="3553445"/>
            <a:ext cx="1739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lt"/>
              </a:rPr>
              <a:t>(c)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Ours</a:t>
            </a:r>
            <a:endParaRPr lang="en-C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21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83D84-3E49-8337-4C37-A7DF989D1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F4396-2AF1-3278-1012-532362495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Scheduling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A’s</a:t>
            </a:r>
            <a:r>
              <a:rPr lang="zh-CN" altLang="en-US" dirty="0"/>
              <a:t> </a:t>
            </a:r>
            <a:r>
              <a:rPr lang="en-US" altLang="zh-CN" dirty="0"/>
              <a:t>Nonzero</a:t>
            </a:r>
            <a:r>
              <a:rPr lang="zh-CN" altLang="en-US" dirty="0"/>
              <a:t> </a:t>
            </a:r>
            <a:r>
              <a:rPr lang="en-US" altLang="zh-CN" dirty="0"/>
              <a:t>(bitmask)</a:t>
            </a:r>
            <a:r>
              <a:rPr lang="zh-CN" altLang="en-US" dirty="0"/>
              <a:t> 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79539-59A0-997B-A06B-D01444A4EB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57814F0-BBBA-19A0-852A-55AFE7B6797B}"/>
              </a:ext>
            </a:extLst>
          </p:cNvPr>
          <p:cNvGrpSpPr/>
          <p:nvPr/>
        </p:nvGrpSpPr>
        <p:grpSpPr>
          <a:xfrm>
            <a:off x="745370" y="2834918"/>
            <a:ext cx="972000" cy="1296000"/>
            <a:chOff x="1658348" y="3248900"/>
            <a:chExt cx="972000" cy="1296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88E5267-3B87-8C41-07E1-AA7C4EFEB82D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C108420-5D44-CA05-F9B1-9EBB2A8BB0E6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E06D1CC-88E7-E117-8525-82C7EB6B6217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B6EB585-5472-E172-BD04-2503F0226AC9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6A6505E-0449-8456-15FC-AD3BCA2BDAEE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E6401E6-67E6-F761-E094-8DFAFB320360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D062323-74CD-553A-4F4E-28C9AA5BC784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6CA540A-942F-B544-95B7-844EDFA55E82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4EF9F1E-1E7D-C26C-A63C-178C18F90F20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25AF538-E229-0426-B4F4-C066473F3EC0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1FDC3DF-ECB7-CBDA-A687-7D8B2AF7CA18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8318020-490A-728F-3D5A-8D33D9BEEF93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1202A82-36E6-8217-9A2F-55A7C15DE2EE}"/>
              </a:ext>
            </a:extLst>
          </p:cNvPr>
          <p:cNvGrpSpPr/>
          <p:nvPr/>
        </p:nvGrpSpPr>
        <p:grpSpPr>
          <a:xfrm>
            <a:off x="2041370" y="1533092"/>
            <a:ext cx="1296000" cy="972000"/>
            <a:chOff x="2879570" y="2290750"/>
            <a:chExt cx="1296000" cy="97200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418B0F9-F7B9-967F-3A08-139D36FCE753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1B3D7A8-060E-61D7-898D-66089B0F50F7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20E5E55D-7EB3-A154-0914-B079716F755E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0305F83-E617-96E3-6C3C-F7227BF26F45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FF880CE-88F8-78F8-2DF0-BE598D223A4C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5AF099C-1490-A901-659F-23FF9E0F8E5E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B2EEFA5-52A3-ED3F-FF60-DF225F255A5C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81F4619-150B-C37E-FAE9-BCD0A8C83860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F69DA43-8C10-9802-B7FB-482C872B6C8E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CB288BE2-3D05-7D44-3EA1-1C79FBDD4CB0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F9DA2F5-9B91-2945-4AF5-C9ACC3C54734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8FD22A3-FAD3-5F1A-2B67-E722F1A516F3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ED6488C-5CE9-6481-C6E9-0F448F7E6020}"/>
              </a:ext>
            </a:extLst>
          </p:cNvPr>
          <p:cNvGrpSpPr/>
          <p:nvPr/>
        </p:nvGrpSpPr>
        <p:grpSpPr>
          <a:xfrm>
            <a:off x="2041370" y="2829092"/>
            <a:ext cx="1296000" cy="1296001"/>
            <a:chOff x="2887928" y="3434873"/>
            <a:chExt cx="1296000" cy="1296001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00D7990E-BFF7-5B0A-3A4B-FC58797A9B4A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E7C564C-8FDA-DFF6-7D57-EEB69BE94924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9B3967EC-21E1-326C-0835-05CF115C3FAA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025376A-6010-ECA4-FB9D-E5E908D6BF96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C547268-A7BE-3A42-0FC5-E8416F995FD7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9248EC2-2F6A-32B6-DC63-9B701E15E863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6605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5AB4B9E-A38F-0024-00D6-011115BDA548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5B3E6F2-9C65-9238-CF02-07F1B3ECA742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92D68019-97FC-B4FE-7C79-342055100D32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88C4B3D-C054-974E-173A-7A81C689F158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8FDD7F98-17EA-8249-E843-923574715BB6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04EE348B-6C91-3DEE-D9D1-D3B9F0F4B78D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EDAA87A-5B6C-A1BB-471B-9C3F71D79D05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9DCAA31A-4FFB-852C-EE5D-383AF8097B1B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E0AB83A0-5E87-4CAE-06A4-D43BE89DDB91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5A70EC1F-397E-496E-C1A7-75D255D41184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3EA75D08-1D5B-1172-D12F-5B777F117E85}"/>
              </a:ext>
            </a:extLst>
          </p:cNvPr>
          <p:cNvSpPr txBox="1"/>
          <p:nvPr/>
        </p:nvSpPr>
        <p:spPr>
          <a:xfrm>
            <a:off x="1088478" y="412509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E2DE036-A43E-8F0E-046E-5DCA61961C63}"/>
              </a:ext>
            </a:extLst>
          </p:cNvPr>
          <p:cNvSpPr txBox="1"/>
          <p:nvPr/>
        </p:nvSpPr>
        <p:spPr>
          <a:xfrm>
            <a:off x="2536860" y="4125093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6253691-45A1-09B3-C173-423F604CC6E9}"/>
              </a:ext>
            </a:extLst>
          </p:cNvPr>
          <p:cNvSpPr txBox="1"/>
          <p:nvPr/>
        </p:nvSpPr>
        <p:spPr>
          <a:xfrm>
            <a:off x="2527370" y="250509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7E5CE63-D9C3-ABE4-1E41-CEF2AC1CA10C}"/>
              </a:ext>
            </a:extLst>
          </p:cNvPr>
          <p:cNvGrpSpPr/>
          <p:nvPr/>
        </p:nvGrpSpPr>
        <p:grpSpPr>
          <a:xfrm>
            <a:off x="5644632" y="2812869"/>
            <a:ext cx="972000" cy="1296000"/>
            <a:chOff x="1658348" y="3248900"/>
            <a:chExt cx="972000" cy="1296000"/>
          </a:xfrm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790B9179-D65C-79CF-B899-FC45A3B18C9B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088D56CD-831F-728B-A578-4C2102147C38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CB658592-8B51-19D7-802A-7E828B771AE4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FA2B6C9-C4CD-15AE-0D2E-FE282064E9E7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DED0EDAC-4266-7468-05F6-2A8D0597C83A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830C988E-B555-2896-FE1D-E32AC452C4E8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35D7BCF0-D1C0-47D6-ACEA-9526D6DB829B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757E608D-8013-CDC3-BAF5-36CC47586365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D05EF6D0-3550-A449-8E5F-AC2B6D4D43FA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AD3E9D6A-C0FB-8C54-EDD1-120CD3667868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1370E0C3-8583-2C64-30C3-184D0E18D01F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B09D9690-014D-F6DE-C24F-8F99EAEB24F0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83E6F650-92C4-1A30-F052-B2671DAEFE55}"/>
              </a:ext>
            </a:extLst>
          </p:cNvPr>
          <p:cNvGrpSpPr/>
          <p:nvPr/>
        </p:nvGrpSpPr>
        <p:grpSpPr>
          <a:xfrm>
            <a:off x="6940632" y="1511043"/>
            <a:ext cx="1296000" cy="972000"/>
            <a:chOff x="2879570" y="2290750"/>
            <a:chExt cx="1296000" cy="972000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1F501D87-91B7-306A-19CA-2D0DA0593D65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5C55068-52A5-0499-383E-2D753813E37C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325B5688-7ACB-C4E8-78F2-8935B14CB28C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2FC5C88C-4A18-33BF-A757-6D0D551E951F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10AB9D0F-E817-C255-2288-08D944A52F9A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7C70F79A-CFC6-8390-66C0-7ABA58CCBF03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0026FF6F-A17B-0AE0-E643-81A8262D0A2C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B7B9657B-68D9-BD7E-3B6F-2A49F634B12C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3B7F3990-DB9C-6A50-D320-DB8C203F61FD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EE50C8CC-E38A-2368-5657-DD62B1B7921B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8C6A40AE-B367-B5C7-0BE4-523895757D9C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DDEA57C6-AB3C-9729-DB4D-420C44BA5393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3BA6B6F9-F7D2-7CAB-A424-4DDFD5BFC648}"/>
              </a:ext>
            </a:extLst>
          </p:cNvPr>
          <p:cNvGrpSpPr/>
          <p:nvPr/>
        </p:nvGrpSpPr>
        <p:grpSpPr>
          <a:xfrm>
            <a:off x="6940632" y="2807043"/>
            <a:ext cx="1296000" cy="1296001"/>
            <a:chOff x="2887928" y="3434873"/>
            <a:chExt cx="1296000" cy="1296001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2C6289CA-A254-F083-FEC2-3E2D36FB3264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85788A03-BC66-5C96-B58D-889C07BF40B7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1D2D88B8-7BA0-5876-F573-613A20052548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AF533C26-CFB7-D336-D517-085A26729368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BFC30ECC-0132-0950-0A51-3B0804431F4C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20B18FFD-E2E4-EB30-21D2-90D2BDD24977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47D4DD19-C3C7-3136-5E44-B0383AE45993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01AE4027-E0C0-1175-8E67-5C653D28939E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27AA4678-9F6B-09CB-EE45-9567B8757E67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8C018225-8839-1B55-8533-626B514F806C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4FA6FD67-80DF-EF2A-0A64-E6004CFF65C0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0A6AE6DB-23C7-493D-AEAB-00AA1F260900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E1A28ABB-2BC0-287B-334F-36DEFCCA29C3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1CB1CFF-DAB4-D0B1-52A6-33EED6C6EF4A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B9FB214D-3B65-273E-03DE-DAFC505A5044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97B65638-EF34-3DF5-E294-006E5B21365F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90" name="TextBox 189">
            <a:extLst>
              <a:ext uri="{FF2B5EF4-FFF2-40B4-BE49-F238E27FC236}">
                <a16:creationId xmlns:a16="http://schemas.microsoft.com/office/drawing/2014/main" id="{58DAACF5-04ED-380D-BF9B-3D3F398F8AAB}"/>
              </a:ext>
            </a:extLst>
          </p:cNvPr>
          <p:cNvSpPr txBox="1"/>
          <p:nvPr/>
        </p:nvSpPr>
        <p:spPr>
          <a:xfrm>
            <a:off x="5987740" y="410304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77BF5190-255E-096A-54E1-BBD525EA3201}"/>
              </a:ext>
            </a:extLst>
          </p:cNvPr>
          <p:cNvSpPr txBox="1"/>
          <p:nvPr/>
        </p:nvSpPr>
        <p:spPr>
          <a:xfrm>
            <a:off x="7436122" y="4103044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22B3DEF2-4961-98E8-6F9D-CD4F25A1FE3F}"/>
              </a:ext>
            </a:extLst>
          </p:cNvPr>
          <p:cNvSpPr txBox="1"/>
          <p:nvPr/>
        </p:nvSpPr>
        <p:spPr>
          <a:xfrm>
            <a:off x="7426632" y="248304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6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E7C52-221B-F308-0AB8-088A01FA6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B8CC8-0FC3-D680-17BF-92A3AEDB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Spatial</a:t>
            </a:r>
            <a:r>
              <a:rPr lang="zh-CN" altLang="en-US" b="1" dirty="0"/>
              <a:t> </a:t>
            </a:r>
            <a:r>
              <a:rPr lang="en-US" altLang="zh-CN" dirty="0"/>
              <a:t>Scheduling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A’s</a:t>
            </a:r>
            <a:r>
              <a:rPr lang="zh-CN" altLang="en-US" dirty="0"/>
              <a:t> </a:t>
            </a:r>
            <a:r>
              <a:rPr lang="en-US" altLang="zh-CN" dirty="0"/>
              <a:t>Nonzero</a:t>
            </a:r>
            <a:r>
              <a:rPr lang="zh-CN" altLang="en-US" dirty="0"/>
              <a:t> </a:t>
            </a:r>
            <a:r>
              <a:rPr lang="en-US" altLang="zh-CN" dirty="0"/>
              <a:t>(bitmask)</a:t>
            </a:r>
            <a:r>
              <a:rPr lang="zh-CN" altLang="en-US" dirty="0"/>
              <a:t> 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CE52F-11DC-31CF-D493-1070B856E9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F5323E4-F82E-465C-BF0E-7F38D9BEDDA3}"/>
              </a:ext>
            </a:extLst>
          </p:cNvPr>
          <p:cNvGrpSpPr/>
          <p:nvPr/>
        </p:nvGrpSpPr>
        <p:grpSpPr>
          <a:xfrm>
            <a:off x="745370" y="2834918"/>
            <a:ext cx="972000" cy="1296000"/>
            <a:chOff x="1658348" y="3248900"/>
            <a:chExt cx="972000" cy="1296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4B71158-E6E1-8DD9-77DB-D45DBC7DE5A5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CE88232-DCE6-3904-278F-79A6017A7608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CCF9482-D5E9-8D08-E192-1509EB4A589D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53823A2-57FA-064E-8B27-8EBE757CF415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3C78111-BDEB-15A7-7955-4FD2CC590DC8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57BAF31-AE07-3A31-20EF-B846614204AB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81E121A-5C66-3C72-4069-6FADBA481B97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96A2E93-C1CB-050C-30BF-2EEF67C463A2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69DD41F-E233-F4BE-0E2F-42CA2DEDF1A0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CC62165-5819-8889-68D1-E630997C55FC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D2C3A0B-268C-A969-DF12-388B748330E2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C88E2777-F2FC-FBF1-9004-AA0144BBD57C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13727B9-C5A0-9AE0-D257-60C02ED16A9D}"/>
              </a:ext>
            </a:extLst>
          </p:cNvPr>
          <p:cNvGrpSpPr/>
          <p:nvPr/>
        </p:nvGrpSpPr>
        <p:grpSpPr>
          <a:xfrm>
            <a:off x="2041370" y="1533092"/>
            <a:ext cx="1296000" cy="972000"/>
            <a:chOff x="2879570" y="2290750"/>
            <a:chExt cx="1296000" cy="97200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64EA65-EC83-A6C6-DE85-CB16B19D3CFC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547AEAE-9D21-8DE8-54C5-CBF631B976A1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3DF5F8C-AA12-2062-5E07-4D09557C911E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CB06CC5-CCA6-CB2C-087E-61788EF7A5DE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F0B4E5B-9ADD-FA55-7ED0-CCA347085AED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E8D4B6A-0838-3522-C440-BADB57BFDB5A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DC40CBE-CF21-DE25-CC42-12D98C6AD5D4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D0CE2F33-601A-F938-0DA2-825D16EDF0B8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A442451-0B53-25DC-AE63-F300F4295F33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52EFAE0-5840-B3D3-C215-94E24C5BF8EC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F1E313C3-A88E-5E78-775F-A4FE520A2769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3E98C5E-67E5-7A8D-E3B7-D1F952C4EBE1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13E402C-46B7-1FF0-C163-53FBFEBEFF6D}"/>
              </a:ext>
            </a:extLst>
          </p:cNvPr>
          <p:cNvGrpSpPr/>
          <p:nvPr/>
        </p:nvGrpSpPr>
        <p:grpSpPr>
          <a:xfrm>
            <a:off x="2041370" y="2829092"/>
            <a:ext cx="1296000" cy="1296001"/>
            <a:chOff x="2887928" y="3434873"/>
            <a:chExt cx="1296000" cy="1296001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E1AC3C8-0044-7875-7492-BACD55AEC7C5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F11EDCA-D786-A5B9-0BBC-8DEE0C9AB93B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B9EAA0D-9C82-17E2-824D-6D14B062187D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70588C1F-9644-C832-85BE-F0443C879532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5768300C-AA6F-2ACE-A778-1741A9CD6317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C9A8066-E9DA-AF93-A252-C459D3F3A13C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6605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7586BB14-DD3C-602A-7FAC-0F9158141E4F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1D44BB72-8139-3890-4988-C68A2C41A557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7224D20-FD67-EFED-7DBF-3A5DFD2F0E31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AD584D7-DABB-6103-155B-A9364913BA6A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B25C9896-098F-53D9-933B-B3A6FC302908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5806502A-851C-A6B9-9706-42CA23862021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9C59DEB7-D585-8BE3-1F20-E527D2FD4CD6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02D2CBCC-9AEF-BC8C-2D5B-F1C33D8DC209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083C78B7-0BC3-6779-B100-274CF7C871D6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0CEE1B53-F3F8-31AB-014B-3AE5AAE1FF51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A5DB1F6E-B55C-8810-4C6D-BB84CC739B77}"/>
              </a:ext>
            </a:extLst>
          </p:cNvPr>
          <p:cNvSpPr txBox="1"/>
          <p:nvPr/>
        </p:nvSpPr>
        <p:spPr>
          <a:xfrm>
            <a:off x="1088478" y="412509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EA83B4C-9C00-13A0-12F8-6AE7E6037072}"/>
              </a:ext>
            </a:extLst>
          </p:cNvPr>
          <p:cNvSpPr txBox="1"/>
          <p:nvPr/>
        </p:nvSpPr>
        <p:spPr>
          <a:xfrm>
            <a:off x="2536860" y="4125093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81DE47C-308C-22AB-0B74-4207788D307C}"/>
              </a:ext>
            </a:extLst>
          </p:cNvPr>
          <p:cNvSpPr txBox="1"/>
          <p:nvPr/>
        </p:nvSpPr>
        <p:spPr>
          <a:xfrm>
            <a:off x="2527370" y="250509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38F2E10-9602-953A-F215-75922FF383C3}"/>
              </a:ext>
            </a:extLst>
          </p:cNvPr>
          <p:cNvGrpSpPr/>
          <p:nvPr/>
        </p:nvGrpSpPr>
        <p:grpSpPr>
          <a:xfrm>
            <a:off x="5644632" y="2812869"/>
            <a:ext cx="972000" cy="1296000"/>
            <a:chOff x="1658348" y="3248900"/>
            <a:chExt cx="972000" cy="1296000"/>
          </a:xfrm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AAB3756E-8967-E2F4-FD87-B90525ADBB91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696607BC-E64B-802D-BD27-D3D22684955E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24DDAF2E-39D7-3FA1-364A-760D7C77656D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4CC8960B-EE21-E405-4C6B-E5A4E51037D6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B911286D-4F97-6B6F-E8F5-FE08571B48F1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B95B2724-799E-57C5-1374-6EB84C3EC28B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E42CE619-6610-8345-E27E-8E1DBE027FD2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762C446A-E89D-2DE6-983A-A1994C392830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2949ECA0-25E8-8894-250C-CF2DA9626EB8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49914F55-0A27-132F-B7F1-DE84BB72A8F0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D16F62D7-81E5-6E16-D842-EEC1AFA6C232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A185194D-1C21-A693-C6E8-941186A3A399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19C7DEBE-EBC6-27BA-875D-3556E0AEE800}"/>
              </a:ext>
            </a:extLst>
          </p:cNvPr>
          <p:cNvGrpSpPr/>
          <p:nvPr/>
        </p:nvGrpSpPr>
        <p:grpSpPr>
          <a:xfrm>
            <a:off x="6940632" y="1511043"/>
            <a:ext cx="1296000" cy="972000"/>
            <a:chOff x="2879570" y="2290750"/>
            <a:chExt cx="1296000" cy="972000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7A31CD91-E006-5CA4-B0E1-420FAC60F347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2381B9B7-C2D7-CFC0-9729-397170F06220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C1571BC9-7A51-A9BD-58B9-4132DBEA403A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F02ABFF3-D178-B78D-329B-D7C7E6463141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5151DBC0-D1B5-9320-729A-BBD4C92CFFA3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3EDA2C62-D1B6-ED89-ED4C-3867C69D82E4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C633F8B7-2B8B-67C1-2CF2-577FABD35AE4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D12A64A9-8AAA-5808-BEDE-F9F9ACD7D39E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66AAFC19-14D8-DAD9-BC08-124EB158DC6C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381950C3-C82D-99BD-EDC1-4B935DA6D5F7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67B4D948-38F6-E897-6500-E68BEE984086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05E47707-A585-3EC5-9721-55C4C671C155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8C40CA7F-C438-1490-0A98-B77C8C0609FD}"/>
              </a:ext>
            </a:extLst>
          </p:cNvPr>
          <p:cNvGrpSpPr/>
          <p:nvPr/>
        </p:nvGrpSpPr>
        <p:grpSpPr>
          <a:xfrm>
            <a:off x="6940632" y="2807043"/>
            <a:ext cx="1296000" cy="1296001"/>
            <a:chOff x="2887928" y="3434873"/>
            <a:chExt cx="1296000" cy="1296001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77A15B1F-CC37-5DAA-8777-0DFBCF352422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19576329-F39C-A6DD-02B4-571975A4F501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F58F1140-E4AC-CE8A-F568-4FE59258C4AF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013F2755-D812-9B51-847B-2C84EA7B6AB9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868F0B27-D5E6-112F-34AD-E9688F255051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F3A8D881-6F41-671C-0A8A-0285108F6403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238DC6D1-F098-68E6-67F4-2EF4D555BE77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D6B9BC6E-6EC9-1F61-0209-FD2115636D8E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BB0F431B-BE24-3E24-231F-A8FCAB85633F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3C08E7C7-0005-6748-9AC4-CAE0379CECFD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146FA47C-BEB0-9BF9-2275-681D910B429B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CC4B3EEC-A308-D605-0D93-28D71B67F682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8EF6E6E4-2896-D674-67C6-DB110E4170D5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368A489C-4986-E165-3129-419E3323B717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EA976DD4-8B77-B8AA-DC9D-3C4C5C630BBE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29EAD04A-4C1A-FFF6-4DC4-42031F4A1500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90" name="TextBox 189">
            <a:extLst>
              <a:ext uri="{FF2B5EF4-FFF2-40B4-BE49-F238E27FC236}">
                <a16:creationId xmlns:a16="http://schemas.microsoft.com/office/drawing/2014/main" id="{C37B21D5-A46B-2C90-CB33-F68D3146EE7F}"/>
              </a:ext>
            </a:extLst>
          </p:cNvPr>
          <p:cNvSpPr txBox="1"/>
          <p:nvPr/>
        </p:nvSpPr>
        <p:spPr>
          <a:xfrm>
            <a:off x="5987740" y="410304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94753D5C-3007-B050-8AED-2C610A360337}"/>
              </a:ext>
            </a:extLst>
          </p:cNvPr>
          <p:cNvSpPr txBox="1"/>
          <p:nvPr/>
        </p:nvSpPr>
        <p:spPr>
          <a:xfrm>
            <a:off x="7436122" y="4103044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CEEB97AB-A69B-F134-9418-AB9EC7F47198}"/>
              </a:ext>
            </a:extLst>
          </p:cNvPr>
          <p:cNvSpPr txBox="1"/>
          <p:nvPr/>
        </p:nvSpPr>
        <p:spPr>
          <a:xfrm>
            <a:off x="7426632" y="248304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cxnSp>
        <p:nvCxnSpPr>
          <p:cNvPr id="240" name="Straight Arrow Connector 239">
            <a:extLst>
              <a:ext uri="{FF2B5EF4-FFF2-40B4-BE49-F238E27FC236}">
                <a16:creationId xmlns:a16="http://schemas.microsoft.com/office/drawing/2014/main" id="{D91A2EAF-B5B5-55FE-DFEF-E15474254E60}"/>
              </a:ext>
            </a:extLst>
          </p:cNvPr>
          <p:cNvCxnSpPr/>
          <p:nvPr/>
        </p:nvCxnSpPr>
        <p:spPr>
          <a:xfrm>
            <a:off x="3498112" y="2020186"/>
            <a:ext cx="324293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1" name="Google Shape;195;p27">
            <a:extLst>
              <a:ext uri="{FF2B5EF4-FFF2-40B4-BE49-F238E27FC236}">
                <a16:creationId xmlns:a16="http://schemas.microsoft.com/office/drawing/2014/main" id="{BEA7C56C-33FB-E587-E0E7-6BFFF31F2B48}"/>
              </a:ext>
            </a:extLst>
          </p:cNvPr>
          <p:cNvSpPr txBox="1"/>
          <p:nvPr/>
        </p:nvSpPr>
        <p:spPr>
          <a:xfrm>
            <a:off x="3690553" y="1694386"/>
            <a:ext cx="2602079" cy="6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N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Reduce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number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row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loads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from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three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two</a:t>
            </a:r>
            <a:endParaRPr lang="en-CN" altLang="zh-CN"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829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EBCB0-2548-3DA3-F357-D83DFF382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36619-9615-BED8-BE9F-B620E1232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Spatial</a:t>
            </a:r>
            <a:r>
              <a:rPr lang="zh-CN" altLang="en-US" b="1" dirty="0"/>
              <a:t> </a:t>
            </a:r>
            <a:r>
              <a:rPr lang="en-US" altLang="zh-CN" dirty="0"/>
              <a:t>Scheduling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A’s</a:t>
            </a:r>
            <a:r>
              <a:rPr lang="zh-CN" altLang="en-US" dirty="0"/>
              <a:t> </a:t>
            </a:r>
            <a:r>
              <a:rPr lang="en-US" altLang="zh-CN" dirty="0"/>
              <a:t>Nonzero</a:t>
            </a:r>
            <a:r>
              <a:rPr lang="zh-CN" altLang="en-US" dirty="0"/>
              <a:t> </a:t>
            </a:r>
            <a:r>
              <a:rPr lang="en-US" altLang="zh-CN" dirty="0"/>
              <a:t>(bitmask)</a:t>
            </a:r>
            <a:r>
              <a:rPr lang="zh-CN" altLang="en-US" dirty="0"/>
              <a:t> 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AC21A-64E3-E618-FBA9-62851C94D0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29</a:t>
            </a:fld>
            <a:endParaRPr lang="e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9025F0-8031-80F8-6AAB-9D76A68FA587}"/>
              </a:ext>
            </a:extLst>
          </p:cNvPr>
          <p:cNvGrpSpPr/>
          <p:nvPr/>
        </p:nvGrpSpPr>
        <p:grpSpPr>
          <a:xfrm>
            <a:off x="745370" y="2834918"/>
            <a:ext cx="972000" cy="1296000"/>
            <a:chOff x="1658348" y="3248900"/>
            <a:chExt cx="972000" cy="1296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C9C6B77-3D38-3D6B-6779-AB7F6480A2CA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C19FB01-8040-8496-A380-3929A0B20E5E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B529880-7886-5F95-092F-9834DABDF45E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25FD34B-7ACF-A859-EC69-9C3A02FEF03C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DDCE611-5793-8F1A-A613-6AD82E2C3ECB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100AAF1-6063-B8FC-2A80-44A12A4ECDF7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BD47C9C-A0C3-6B01-EAF0-9EC8C763C001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1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009A15E-3D51-98CE-0495-B2DD7FA43A44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D141863-C80F-35F7-2AF1-73A22E7DC7CC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45DFACD-D50E-54EA-C93E-A7233FBA061A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B5F594E-31E6-50E1-22E6-BB7E068D0AF8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2</a:t>
              </a:r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3816B6B-618A-2AD4-6F47-24080CA7165B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DCE60E9-BD5B-423D-8264-1306CF64B7F0}"/>
              </a:ext>
            </a:extLst>
          </p:cNvPr>
          <p:cNvGrpSpPr/>
          <p:nvPr/>
        </p:nvGrpSpPr>
        <p:grpSpPr>
          <a:xfrm>
            <a:off x="2041370" y="1533092"/>
            <a:ext cx="1296000" cy="972000"/>
            <a:chOff x="2879570" y="2290750"/>
            <a:chExt cx="1296000" cy="97200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52221BB-C7CE-AC4F-1967-206C75EFC32E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36939FD-25DC-B0FD-47D8-02B5135ECAE2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4C54043-42A3-F33A-825D-96DD34628FE6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9898D25-6CD9-586F-7322-F176ED1CE295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3FD42A5-2C14-C1C5-1AAD-FFD818406200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A2FFF47-1149-F9C0-66CC-97736F1A7BED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442C2075-28A2-2260-50E8-3D4B5FA49219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624E645-AEC5-259E-4CFE-10EDF948B658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B4F6EA1-26B1-774D-9885-1CA389A70B46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BB88DC3-AAC3-E139-942D-256D7E5F1BFC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E319D57-FAF2-99AF-DE7E-92B988A14664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53140763-B7DC-9740-233C-BAF31160E197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0034C4-8D58-D605-6EEB-170A3B018FDF}"/>
              </a:ext>
            </a:extLst>
          </p:cNvPr>
          <p:cNvGrpSpPr/>
          <p:nvPr/>
        </p:nvGrpSpPr>
        <p:grpSpPr>
          <a:xfrm>
            <a:off x="2041370" y="2829092"/>
            <a:ext cx="1296000" cy="1296001"/>
            <a:chOff x="2887928" y="3434873"/>
            <a:chExt cx="1296000" cy="1296001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FCAB52B-2770-C7A2-D14E-5CA9BD025E78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034FDADE-4C10-1A02-C3E4-D152A1CA0BDF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2C4C4CC-659E-5D68-304A-DD812FD5141B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65EF5332-C332-6CB3-DDB0-DA7695E11792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28B79DF-6271-7CFC-6847-188B44A01B7C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0FB70758-FDC9-BDA4-80EB-1C82857ACA63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6605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AE25C6FD-587E-DBEE-7F60-441132926314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B9DBE8EF-D540-EB23-BCB5-FABD1B14DD26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3309B3D-DBB3-D358-8637-47FD8541185D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5D6D044-5BD7-54FD-BE59-433D3407A50F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695FD3CF-A48D-DF91-99DD-012123BB2429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7E220955-F260-D0C6-0E65-8BEF79F7538D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58E266E-CF81-E019-F7C1-B8529E78EFCD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E0C0354-AFD1-F286-D677-8B167E762360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5D8A07F-CB7C-92A1-63F5-DF92F93477B2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47E360A-C1C5-B7DE-8AD0-FFA14DACB385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6E59F4C5-2E2E-82C9-3886-7BF1B4071A86}"/>
              </a:ext>
            </a:extLst>
          </p:cNvPr>
          <p:cNvSpPr txBox="1"/>
          <p:nvPr/>
        </p:nvSpPr>
        <p:spPr>
          <a:xfrm>
            <a:off x="1088478" y="412509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50E0801-43AE-1C91-AED3-E370A2702FE1}"/>
              </a:ext>
            </a:extLst>
          </p:cNvPr>
          <p:cNvSpPr txBox="1"/>
          <p:nvPr/>
        </p:nvSpPr>
        <p:spPr>
          <a:xfrm>
            <a:off x="2536860" y="4125093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7A73771-1947-B1A2-DF21-E7318650801C}"/>
              </a:ext>
            </a:extLst>
          </p:cNvPr>
          <p:cNvSpPr txBox="1"/>
          <p:nvPr/>
        </p:nvSpPr>
        <p:spPr>
          <a:xfrm>
            <a:off x="2527370" y="250509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1C84E0D8-3078-9FFD-231E-CAE9FECFA881}"/>
              </a:ext>
            </a:extLst>
          </p:cNvPr>
          <p:cNvGrpSpPr/>
          <p:nvPr/>
        </p:nvGrpSpPr>
        <p:grpSpPr>
          <a:xfrm>
            <a:off x="6940632" y="1511043"/>
            <a:ext cx="1296000" cy="972000"/>
            <a:chOff x="2879570" y="2290750"/>
            <a:chExt cx="1296000" cy="972000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48A7E936-1556-BB07-C12A-FBA3E9861613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8A253BEC-A4F2-A410-B8FB-FA017DD4E545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F3664FE9-3F9E-3BC1-6FE3-1423565B6F71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7E49C334-42EB-6E39-A966-0D0944716873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752717D6-2132-557F-D8DE-0878B57E885E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CC202754-6066-9DAB-3B69-1A22E3F6F499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D9806636-4C30-C271-5B7D-C96EDBA9FEC0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21CF9785-6F86-3113-DD71-247E24F746B1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4B152356-5883-4B73-623D-A558F8088FDE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AB127E38-24CB-BD8C-1588-579F8A47C582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37D1BFFE-91FA-1259-2F5E-FE9B594841B5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842ECC92-462D-BCE3-415A-A6973B9274DF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8709F8D8-D741-BEDE-FC77-E7DB00DA80F0}"/>
              </a:ext>
            </a:extLst>
          </p:cNvPr>
          <p:cNvGrpSpPr/>
          <p:nvPr/>
        </p:nvGrpSpPr>
        <p:grpSpPr>
          <a:xfrm>
            <a:off x="6940632" y="2807043"/>
            <a:ext cx="1296000" cy="1296001"/>
            <a:chOff x="2887928" y="3434873"/>
            <a:chExt cx="1296000" cy="1296001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3991F7B9-F8E9-E096-1A8A-E485F32B1274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43A0CF6B-B7DB-1595-832C-620CD4F1AB24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B9B11653-3C6E-2029-8CD0-6A8E31C7DF6C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C691BB58-5160-F214-5D5D-C452FB545E9E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C16C8F90-3D7A-B0E7-16B9-0A4F6CD24FD6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19487815-92C8-E9AA-063D-A5BDC07614CD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8E4007DC-B19E-61C0-19A8-A169172DF796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BF4FFFC8-63F3-3371-088E-F90202F48ED7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5CC14CE0-25A7-BF77-9F8E-8E28F98DC50B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6BF86518-A515-357B-7677-B2F56D90C83F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FA05CA22-D5CE-2BEB-51C0-C3E65A5D69C7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8FE9C271-0185-9C42-4F7A-6ABA3E2551BF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43EF7904-277D-054E-41BF-6F3059C78973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68FCDA35-1E4C-690D-AFB1-0F1CCEA97DA6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40300349-5B27-742F-9F88-ED2985390ACD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B6FFCC4E-AC32-CC6C-56EB-9091AB972933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91" name="TextBox 190">
            <a:extLst>
              <a:ext uri="{FF2B5EF4-FFF2-40B4-BE49-F238E27FC236}">
                <a16:creationId xmlns:a16="http://schemas.microsoft.com/office/drawing/2014/main" id="{39100729-96A4-12B5-CE29-A20BDC341ABD}"/>
              </a:ext>
            </a:extLst>
          </p:cNvPr>
          <p:cNvSpPr txBox="1"/>
          <p:nvPr/>
        </p:nvSpPr>
        <p:spPr>
          <a:xfrm>
            <a:off x="7436122" y="4103044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3CEAE3A-58B5-F579-1AA4-9F31279E2A2F}"/>
              </a:ext>
            </a:extLst>
          </p:cNvPr>
          <p:cNvSpPr txBox="1"/>
          <p:nvPr/>
        </p:nvSpPr>
        <p:spPr>
          <a:xfrm>
            <a:off x="7426632" y="248304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cxnSp>
        <p:nvCxnSpPr>
          <p:cNvPr id="240" name="Straight Arrow Connector 239">
            <a:extLst>
              <a:ext uri="{FF2B5EF4-FFF2-40B4-BE49-F238E27FC236}">
                <a16:creationId xmlns:a16="http://schemas.microsoft.com/office/drawing/2014/main" id="{6D472707-9C69-EFBF-66A9-8C582A44DE7B}"/>
              </a:ext>
            </a:extLst>
          </p:cNvPr>
          <p:cNvCxnSpPr/>
          <p:nvPr/>
        </p:nvCxnSpPr>
        <p:spPr>
          <a:xfrm>
            <a:off x="3498112" y="2020186"/>
            <a:ext cx="324293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1" name="Google Shape;195;p27">
            <a:extLst>
              <a:ext uri="{FF2B5EF4-FFF2-40B4-BE49-F238E27FC236}">
                <a16:creationId xmlns:a16="http://schemas.microsoft.com/office/drawing/2014/main" id="{5EFE2AD5-4E97-C930-CA15-1D4EED2BE256}"/>
              </a:ext>
            </a:extLst>
          </p:cNvPr>
          <p:cNvSpPr txBox="1"/>
          <p:nvPr/>
        </p:nvSpPr>
        <p:spPr>
          <a:xfrm>
            <a:off x="3690553" y="1694386"/>
            <a:ext cx="2602079" cy="6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CN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Reduce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number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row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loads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from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three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two</a:t>
            </a:r>
            <a:endParaRPr lang="en-CN" altLang="zh-CN"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643B864-00CE-DB45-D626-F7093A43A3D3}"/>
              </a:ext>
            </a:extLst>
          </p:cNvPr>
          <p:cNvCxnSpPr/>
          <p:nvPr/>
        </p:nvCxnSpPr>
        <p:spPr>
          <a:xfrm>
            <a:off x="3503151" y="3478892"/>
            <a:ext cx="324293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Google Shape;195;p27">
            <a:extLst>
              <a:ext uri="{FF2B5EF4-FFF2-40B4-BE49-F238E27FC236}">
                <a16:creationId xmlns:a16="http://schemas.microsoft.com/office/drawing/2014/main" id="{A3FAF1A6-25A7-1CF2-A921-5EFC9D585FC2}"/>
              </a:ext>
            </a:extLst>
          </p:cNvPr>
          <p:cNvSpPr txBox="1"/>
          <p:nvPr/>
        </p:nvSpPr>
        <p:spPr>
          <a:xfrm>
            <a:off x="3543295" y="3153092"/>
            <a:ext cx="2896594" cy="6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Increase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amount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parallelism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from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seven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eight</a:t>
            </a:r>
            <a:endParaRPr lang="en-CN" altLang="zh-CN"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277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"/>
          <p:cNvSpPr txBox="1">
            <a:spLocks noGrp="1"/>
          </p:cNvSpPr>
          <p:nvPr>
            <p:ph type="title"/>
          </p:nvPr>
        </p:nvSpPr>
        <p:spPr>
          <a:xfrm>
            <a:off x="311700" y="26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One Dimension Remains Unexplored</a:t>
            </a:r>
            <a:endParaRPr dirty="0"/>
          </a:p>
        </p:txBody>
      </p:sp>
      <p:pic>
        <p:nvPicPr>
          <p:cNvPr id="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6" name="Slide Number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/>
          <a:p>
            <a:pPr marL="0" lvl="0" indent="0" algn="r" rtl="0"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70" name="acc0"/>
          <p:cNvSpPr/>
          <p:nvPr/>
        </p:nvSpPr>
        <p:spPr>
          <a:xfrm>
            <a:off x="419386" y="79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6" y="79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6" y="79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01" name="tlline"/>
          <p:cNvCxnSpPr/>
          <p:nvPr/>
        </p:nvCxnSpPr>
        <p:spPr>
          <a:xfrm>
            <a:off x="400000" y="2620000"/>
            <a:ext cx="8320000" cy="0"/>
          </a:xfrm>
          <a:prstGeom prst="line">
            <a:avLst/>
          </a:prstGeom>
          <a:ln w="28000">
            <a:solidFill>
              <a:srgbClr val="B6C2C9"/>
            </a:solidFill>
            <a:tailEnd type="triangle" w="med" len="med"/>
          </a:ln>
        </p:spPr>
      </p:cxnSp>
      <p:sp>
        <p:nvSpPr>
          <p:cNvPr id="602" name="tldot_2016"/>
          <p:cNvSpPr/>
          <p:nvPr/>
        </p:nvSpPr>
        <p:spPr>
          <a:xfrm>
            <a:off x="640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03" name="tlconn_2016_u"/>
          <p:cNvCxnSpPr/>
          <p:nvPr/>
        </p:nvCxnSpPr>
        <p:spPr>
          <a:xfrm>
            <a:off x="700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04" name="tlconn_2016_d"/>
          <p:cNvCxnSpPr/>
          <p:nvPr/>
        </p:nvCxnSpPr>
        <p:spPr>
          <a:xfrm>
            <a:off x="700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05" name="tlcard_EIE"/>
          <p:cNvSpPr/>
          <p:nvPr/>
        </p:nvSpPr>
        <p:spPr>
          <a:xfrm>
            <a:off x="250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3C7DC0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EIE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2016</a:t>
            </a:r>
          </a:p>
        </p:txBody>
      </p:sp>
      <p:sp>
        <p:nvSpPr>
          <p:cNvPr id="606" name="tlcard_Cnvlutin"/>
          <p:cNvSpPr/>
          <p:nvPr/>
        </p:nvSpPr>
        <p:spPr>
          <a:xfrm>
            <a:off x="250000" y="109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9E9E9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Cnvlutin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2016</a:t>
            </a:r>
          </a:p>
        </p:txBody>
      </p:sp>
      <p:sp>
        <p:nvSpPr>
          <p:cNvPr id="607" name="tlcard_Cambricon-X"/>
          <p:cNvSpPr/>
          <p:nvPr/>
        </p:nvSpPr>
        <p:spPr>
          <a:xfrm>
            <a:off x="250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9E9E9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Cambricon-X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2016</a:t>
            </a:r>
          </a:p>
        </p:txBody>
      </p:sp>
      <p:sp>
        <p:nvSpPr>
          <p:cNvPr id="608" name="tldot_2017"/>
          <p:cNvSpPr/>
          <p:nvPr/>
        </p:nvSpPr>
        <p:spPr>
          <a:xfrm>
            <a:off x="1605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09" name="tlconn_2017_u"/>
          <p:cNvCxnSpPr/>
          <p:nvPr/>
        </p:nvCxnSpPr>
        <p:spPr>
          <a:xfrm>
            <a:off x="1665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10" name="tlconn_2017_d"/>
          <p:cNvCxnSpPr/>
          <p:nvPr/>
        </p:nvCxnSpPr>
        <p:spPr>
          <a:xfrm>
            <a:off x="1665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11" name="tlcard_SCNN"/>
          <p:cNvSpPr/>
          <p:nvPr/>
        </p:nvSpPr>
        <p:spPr>
          <a:xfrm>
            <a:off x="1215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6DA82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SCNN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2017</a:t>
            </a:r>
          </a:p>
        </p:txBody>
      </p:sp>
      <p:sp>
        <p:nvSpPr>
          <p:cNvPr id="612" name="tlcard_TPU"/>
          <p:cNvSpPr/>
          <p:nvPr/>
        </p:nvSpPr>
        <p:spPr>
          <a:xfrm>
            <a:off x="1215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9E9E9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TPU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2017</a:t>
            </a:r>
          </a:p>
        </p:txBody>
      </p:sp>
      <p:sp>
        <p:nvSpPr>
          <p:cNvPr id="613" name="tldot_2018"/>
          <p:cNvSpPr/>
          <p:nvPr/>
        </p:nvSpPr>
        <p:spPr>
          <a:xfrm>
            <a:off x="2570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14" name="tlconn_2018_u"/>
          <p:cNvCxnSpPr/>
          <p:nvPr/>
        </p:nvCxnSpPr>
        <p:spPr>
          <a:xfrm>
            <a:off x="2630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15" name="tlcard_OuterSpace"/>
          <p:cNvSpPr/>
          <p:nvPr/>
        </p:nvSpPr>
        <p:spPr>
          <a:xfrm>
            <a:off x="2180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6DA82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OuterSpace</a:t>
            </a:r>
          </a:p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HPCA 2018</a:t>
            </a:r>
          </a:p>
        </p:txBody>
      </p:sp>
      <p:sp>
        <p:nvSpPr>
          <p:cNvPr id="616" name="tldot_2019"/>
          <p:cNvSpPr/>
          <p:nvPr/>
        </p:nvSpPr>
        <p:spPr>
          <a:xfrm>
            <a:off x="3535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17" name="tlconn_2019_u"/>
          <p:cNvCxnSpPr/>
          <p:nvPr/>
        </p:nvCxnSpPr>
        <p:spPr>
          <a:xfrm>
            <a:off x="3595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18" name="tlconn_2019_d"/>
          <p:cNvCxnSpPr/>
          <p:nvPr/>
        </p:nvCxnSpPr>
        <p:spPr>
          <a:xfrm>
            <a:off x="3595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19" name="tlcard_ExTensor"/>
          <p:cNvSpPr/>
          <p:nvPr/>
        </p:nvSpPr>
        <p:spPr>
          <a:xfrm>
            <a:off x="3145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3C7DC0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ExTensor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2019</a:t>
            </a:r>
          </a:p>
        </p:txBody>
      </p:sp>
      <p:sp>
        <p:nvSpPr>
          <p:cNvPr id="620" name="tlcard_SparTen"/>
          <p:cNvSpPr/>
          <p:nvPr/>
        </p:nvSpPr>
        <p:spPr>
          <a:xfrm>
            <a:off x="3145000" y="109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3C7DC0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SparTen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2019</a:t>
            </a:r>
          </a:p>
        </p:txBody>
      </p:sp>
      <p:sp>
        <p:nvSpPr>
          <p:cNvPr id="621" name="tlcard_SPU"/>
          <p:cNvSpPr/>
          <p:nvPr/>
        </p:nvSpPr>
        <p:spPr>
          <a:xfrm>
            <a:off x="3145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6DA82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SPU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2019</a:t>
            </a:r>
          </a:p>
        </p:txBody>
      </p:sp>
      <p:sp>
        <p:nvSpPr>
          <p:cNvPr id="622" name="tldot_2020"/>
          <p:cNvSpPr/>
          <p:nvPr/>
        </p:nvSpPr>
        <p:spPr>
          <a:xfrm>
            <a:off x="4500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23" name="tlconn_2020_u"/>
          <p:cNvCxnSpPr/>
          <p:nvPr/>
        </p:nvCxnSpPr>
        <p:spPr>
          <a:xfrm>
            <a:off x="4560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24" name="tlconn_2020_d"/>
          <p:cNvCxnSpPr/>
          <p:nvPr/>
        </p:nvCxnSpPr>
        <p:spPr>
          <a:xfrm>
            <a:off x="4560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25" name="tlcard_SIGMA"/>
          <p:cNvSpPr/>
          <p:nvPr/>
        </p:nvSpPr>
        <p:spPr>
          <a:xfrm>
            <a:off x="4110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3C7DC0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SIGMA</a:t>
            </a:r>
          </a:p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HPCA 2020</a:t>
            </a:r>
          </a:p>
        </p:txBody>
      </p:sp>
      <p:sp>
        <p:nvSpPr>
          <p:cNvPr id="626" name="tlcard_SpArch"/>
          <p:cNvSpPr/>
          <p:nvPr/>
        </p:nvSpPr>
        <p:spPr>
          <a:xfrm>
            <a:off x="4110000" y="109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6DA82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SpArch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HPCA 2020</a:t>
            </a:r>
          </a:p>
        </p:txBody>
      </p:sp>
      <p:sp>
        <p:nvSpPr>
          <p:cNvPr id="627" name="tlcard_MatRaptor"/>
          <p:cNvSpPr/>
          <p:nvPr/>
        </p:nvSpPr>
        <p:spPr>
          <a:xfrm>
            <a:off x="4110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DB524C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MatRaptor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MICRO 2020</a:t>
            </a:r>
          </a:p>
        </p:txBody>
      </p:sp>
      <p:sp>
        <p:nvSpPr>
          <p:cNvPr id="628" name="tlcard_Tensaurus"/>
          <p:cNvSpPr/>
          <p:nvPr/>
        </p:nvSpPr>
        <p:spPr>
          <a:xfrm>
            <a:off x="4110000" y="365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DB524C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Tensaurus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HPCA 2020</a:t>
            </a:r>
          </a:p>
        </p:txBody>
      </p:sp>
      <p:sp>
        <p:nvSpPr>
          <p:cNvPr id="629" name="tldot_2021"/>
          <p:cNvSpPr/>
          <p:nvPr/>
        </p:nvSpPr>
        <p:spPr>
          <a:xfrm>
            <a:off x="5465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30" name="tlconn_2021_u"/>
          <p:cNvCxnSpPr/>
          <p:nvPr/>
        </p:nvCxnSpPr>
        <p:spPr>
          <a:xfrm>
            <a:off x="5525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31" name="tlcard_Gamma"/>
          <p:cNvSpPr/>
          <p:nvPr/>
        </p:nvSpPr>
        <p:spPr>
          <a:xfrm>
            <a:off x="5075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DB524C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Gamma</a:t>
            </a:r>
          </a:p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ASPLOS 2021</a:t>
            </a:r>
          </a:p>
        </p:txBody>
      </p:sp>
      <p:sp>
        <p:nvSpPr>
          <p:cNvPr id="632" name="tldot_2023"/>
          <p:cNvSpPr/>
          <p:nvPr/>
        </p:nvSpPr>
        <p:spPr>
          <a:xfrm>
            <a:off x="6430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33" name="tlconn_2023_u"/>
          <p:cNvCxnSpPr/>
          <p:nvPr/>
        </p:nvCxnSpPr>
        <p:spPr>
          <a:xfrm>
            <a:off x="6490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34" name="tlconn_2023_d"/>
          <p:cNvCxnSpPr/>
          <p:nvPr/>
        </p:nvCxnSpPr>
        <p:spPr>
          <a:xfrm>
            <a:off x="6490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35" name="tlcard_Flexagon"/>
          <p:cNvSpPr/>
          <p:nvPr/>
        </p:nvSpPr>
        <p:spPr>
          <a:xfrm>
            <a:off x="6040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0F4C6B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Flexagon</a:t>
            </a:r>
          </a:p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ASPLOS 2023</a:t>
            </a:r>
          </a:p>
        </p:txBody>
      </p:sp>
      <p:sp>
        <p:nvSpPr>
          <p:cNvPr id="636" name="tlcard_Spada"/>
          <p:cNvSpPr/>
          <p:nvPr/>
        </p:nvSpPr>
        <p:spPr>
          <a:xfrm>
            <a:off x="6040000" y="109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0F4C6B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Spada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ASPLOS 2023</a:t>
            </a:r>
          </a:p>
        </p:txBody>
      </p:sp>
      <p:sp>
        <p:nvSpPr>
          <p:cNvPr id="637" name="tlcard_SPADE"/>
          <p:cNvSpPr/>
          <p:nvPr/>
        </p:nvSpPr>
        <p:spPr>
          <a:xfrm>
            <a:off x="6040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9E9E9E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SPADE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2023</a:t>
            </a:r>
          </a:p>
        </p:txBody>
      </p:sp>
      <p:sp>
        <p:nvSpPr>
          <p:cNvPr id="638" name="tldot_2024"/>
          <p:cNvSpPr/>
          <p:nvPr/>
        </p:nvSpPr>
        <p:spPr>
          <a:xfrm>
            <a:off x="7395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39" name="tlconn_2024_u"/>
          <p:cNvCxnSpPr/>
          <p:nvPr/>
        </p:nvCxnSpPr>
        <p:spPr>
          <a:xfrm>
            <a:off x="7455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cxnSp>
        <p:nvCxnSpPr>
          <p:cNvPr id="640" name="tlconn_2024_d"/>
          <p:cNvCxnSpPr/>
          <p:nvPr/>
        </p:nvCxnSpPr>
        <p:spPr>
          <a:xfrm>
            <a:off x="7455000" y="262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41" name="tlcard_SPARM"/>
          <p:cNvSpPr/>
          <p:nvPr/>
        </p:nvSpPr>
        <p:spPr>
          <a:xfrm>
            <a:off x="7005000" y="173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0F4C6B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SPARM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ASAP 2024</a:t>
            </a:r>
          </a:p>
        </p:txBody>
      </p:sp>
      <p:sp>
        <p:nvSpPr>
          <p:cNvPr id="642" name="tlcard_Trapezoid"/>
          <p:cNvSpPr/>
          <p:nvPr/>
        </p:nvSpPr>
        <p:spPr>
          <a:xfrm>
            <a:off x="7005000" y="3010000"/>
            <a:ext cx="900000" cy="50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0F4C6B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050" b="1" dirty="0">
                <a:solidFill>
                  <a:srgbClr val="1F1F1F"/>
                </a:solidFill>
                <a:latin typeface="Lato"/>
                <a:cs typeface="Lato"/>
              </a:rPr>
              <a:t>Trapezoid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rgbClr val="8A8A8A"/>
                </a:solidFill>
                <a:latin typeface="Lato"/>
                <a:cs typeface="Lato"/>
              </a:rPr>
              <a:t>ISCA 2024</a:t>
            </a:r>
          </a:p>
        </p:txBody>
      </p:sp>
      <p:sp>
        <p:nvSpPr>
          <p:cNvPr id="643" name="tldot_2026"/>
          <p:cNvSpPr/>
          <p:nvPr/>
        </p:nvSpPr>
        <p:spPr>
          <a:xfrm>
            <a:off x="8360000" y="2560000"/>
            <a:ext cx="120000" cy="120000"/>
          </a:xfrm>
          <a:prstGeom prst="ellipse">
            <a:avLst/>
          </a:prstGeom>
          <a:solidFill>
            <a:srgbClr val="B6C2C9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cxnSp>
        <p:nvCxnSpPr>
          <p:cNvPr id="644" name="tlconn_2026_u"/>
          <p:cNvCxnSpPr/>
          <p:nvPr/>
        </p:nvCxnSpPr>
        <p:spPr>
          <a:xfrm>
            <a:off x="8420000" y="2230000"/>
            <a:ext cx="0" cy="390000"/>
          </a:xfrm>
          <a:prstGeom prst="line">
            <a:avLst/>
          </a:prstGeom>
          <a:ln w="12700">
            <a:solidFill>
              <a:srgbClr val="CFD8DC"/>
            </a:solidFill>
          </a:ln>
        </p:spPr>
      </p:cxnSp>
      <p:sp>
        <p:nvSpPr>
          <p:cNvPr id="645" name="tlcard_SegFold"/>
          <p:cNvSpPr/>
          <p:nvPr/>
        </p:nvSpPr>
        <p:spPr>
          <a:xfrm>
            <a:off x="7970000" y="1690000"/>
            <a:ext cx="900000" cy="580000"/>
          </a:xfrm>
          <a:prstGeom prst="roundRect">
            <a:avLst>
              <a:gd name="adj" fmla="val 9000"/>
            </a:avLst>
          </a:prstGeom>
          <a:solidFill>
            <a:srgbClr val="0F6FA3"/>
          </a:solidFill>
          <a:ln w="12700">
            <a:solidFill>
              <a:srgbClr val="0F6FA3"/>
            </a:solidFill>
          </a:ln>
        </p:spPr>
        <p:txBody>
          <a:bodyPr wrap="square" lIns="20000" tIns="20000" rIns="20000" bIns="2000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Lato"/>
                <a:cs typeface="Lato"/>
              </a:rPr>
              <a:t>SegFold</a:t>
            </a:r>
          </a:p>
          <a:p>
            <a:pPr algn="ctr">
              <a:spcBef>
                <a:spcPts val="0"/>
              </a:spcBef>
              <a:spcAft>
                <a:spcPts val="150"/>
              </a:spcAft>
              <a:buNone/>
            </a:pPr>
            <a:r>
              <a:rPr lang="en-US" sz="800" dirty="0">
                <a:solidFill>
                  <a:srgbClr val="E6F0F7"/>
                </a:solidFill>
                <a:latin typeface="Lato"/>
                <a:cs typeface="Lato"/>
              </a:rPr>
              <a:t>ISCA 2026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 dirty="0">
                <a:solidFill>
                  <a:srgbClr val="CFE6F5"/>
                </a:solidFill>
                <a:latin typeface="Lato"/>
                <a:cs typeface="Lato"/>
              </a:rPr>
              <a:t>dynamic dataflow</a:t>
            </a:r>
          </a:p>
        </p:txBody>
      </p:sp>
      <p:sp>
        <p:nvSpPr>
          <p:cNvPr id="646" name="tl_segnote"/>
          <p:cNvSpPr txBox="1"/>
          <p:nvPr/>
        </p:nvSpPr>
        <p:spPr>
          <a:xfrm>
            <a:off x="7720000" y="1390000"/>
            <a:ext cx="1400000" cy="26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000" b="1" i="1">
                <a:solidFill>
                  <a:srgbClr val="0F6FA3"/>
                </a:solidFill>
                <a:latin typeface="Lato"/>
              </a:rPr>
              <a:t>dynamic - new axis</a:t>
            </a:r>
          </a:p>
        </p:txBody>
      </p:sp>
      <p:sp>
        <p:nvSpPr>
          <p:cNvPr id="900" name="banner"/>
          <p:cNvSpPr/>
          <p:nvPr/>
        </p:nvSpPr>
        <p:spPr>
          <a:xfrm>
            <a:off x="672000" y="4230000"/>
            <a:ext cx="7800000" cy="330000"/>
          </a:xfrm>
          <a:prstGeom prst="roundRect">
            <a:avLst>
              <a:gd name="adj" fmla="val 14000"/>
            </a:avLst>
          </a:prstGeom>
          <a:solidFill>
            <a:srgbClr val="EAF4F7"/>
          </a:solidFill>
          <a:ln w="12700">
            <a:solidFill>
              <a:srgbClr val="187CB8"/>
            </a:solidFill>
          </a:ln>
        </p:spPr>
        <p:txBody>
          <a:bodyPr lIns="60000" tIns="14000" rIns="60000" bIns="14000" anchor="ctr"/>
          <a:lstStyle/>
          <a:p>
            <a:pPr algn="ctr">
              <a:spcAft>
                <a:spcPts val="100"/>
              </a:spcAft>
              <a:buNone/>
            </a:pPr>
            <a:r>
              <a:rPr lang="en-US" sz="1400" b="1" dirty="0">
                <a:solidFill>
                  <a:srgbClr val="0F6FA3"/>
                </a:solidFill>
                <a:latin typeface="Lato"/>
              </a:rPr>
              <a:t>Dynamism</a:t>
            </a:r>
          </a:p>
        </p:txBody>
      </p:sp>
      <p:sp>
        <p:nvSpPr>
          <p:cNvPr id="980" name="leg_sw0"/>
          <p:cNvSpPr/>
          <p:nvPr/>
        </p:nvSpPr>
        <p:spPr>
          <a:xfrm>
            <a:off x="820000" y="880000"/>
            <a:ext cx="150000" cy="150000"/>
          </a:xfrm>
          <a:prstGeom prst="rect">
            <a:avLst/>
          </a:prstGeom>
          <a:solidFill>
            <a:srgbClr val="3C7DC0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1" name="leg_lb0"/>
          <p:cNvSpPr/>
          <p:nvPr/>
        </p:nvSpPr>
        <p:spPr>
          <a:xfrm>
            <a:off x="1020000" y="850000"/>
            <a:ext cx="100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Inner Product</a:t>
            </a:r>
          </a:p>
        </p:txBody>
      </p:sp>
      <p:sp>
        <p:nvSpPr>
          <p:cNvPr id="982" name="leg_sw1"/>
          <p:cNvSpPr/>
          <p:nvPr/>
        </p:nvSpPr>
        <p:spPr>
          <a:xfrm>
            <a:off x="2280000" y="880000"/>
            <a:ext cx="150000" cy="150000"/>
          </a:xfrm>
          <a:prstGeom prst="rect">
            <a:avLst/>
          </a:prstGeom>
          <a:solidFill>
            <a:srgbClr val="6DA82E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3" name="leg_lb1"/>
          <p:cNvSpPr/>
          <p:nvPr/>
        </p:nvSpPr>
        <p:spPr>
          <a:xfrm>
            <a:off x="2480000" y="850000"/>
            <a:ext cx="100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Outer Product</a:t>
            </a:r>
          </a:p>
        </p:txBody>
      </p:sp>
      <p:sp>
        <p:nvSpPr>
          <p:cNvPr id="984" name="leg_sw2"/>
          <p:cNvSpPr/>
          <p:nvPr/>
        </p:nvSpPr>
        <p:spPr>
          <a:xfrm>
            <a:off x="3740000" y="880000"/>
            <a:ext cx="150000" cy="150000"/>
          </a:xfrm>
          <a:prstGeom prst="rect">
            <a:avLst/>
          </a:prstGeom>
          <a:solidFill>
            <a:srgbClr val="DB524C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5" name="leg_lb2"/>
          <p:cNvSpPr/>
          <p:nvPr/>
        </p:nvSpPr>
        <p:spPr>
          <a:xfrm>
            <a:off x="3940000" y="850000"/>
            <a:ext cx="72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Gustavson</a:t>
            </a:r>
          </a:p>
        </p:txBody>
      </p:sp>
      <p:sp>
        <p:nvSpPr>
          <p:cNvPr id="986" name="leg_sw3"/>
          <p:cNvSpPr/>
          <p:nvPr/>
        </p:nvSpPr>
        <p:spPr>
          <a:xfrm>
            <a:off x="4920000" y="880000"/>
            <a:ext cx="150000" cy="150000"/>
          </a:xfrm>
          <a:prstGeom prst="rect">
            <a:avLst/>
          </a:prstGeom>
          <a:solidFill>
            <a:srgbClr val="0F4C6B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7" name="leg_lb3"/>
          <p:cNvSpPr/>
          <p:nvPr/>
        </p:nvSpPr>
        <p:spPr>
          <a:xfrm>
            <a:off x="5120000" y="850000"/>
            <a:ext cx="108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Multi-dataflow</a:t>
            </a:r>
          </a:p>
        </p:txBody>
      </p:sp>
      <p:sp>
        <p:nvSpPr>
          <p:cNvPr id="988" name="leg_sw4"/>
          <p:cNvSpPr/>
          <p:nvPr/>
        </p:nvSpPr>
        <p:spPr>
          <a:xfrm>
            <a:off x="6460000" y="880000"/>
            <a:ext cx="150000" cy="150000"/>
          </a:xfrm>
          <a:prstGeom prst="rect">
            <a:avLst/>
          </a:prstGeom>
          <a:solidFill>
            <a:srgbClr val="9E9E9E"/>
          </a:solidFill>
          <a:ln w="6350">
            <a:solidFill>
              <a:srgbClr val="6B6B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89" name="leg_lb4"/>
          <p:cNvSpPr/>
          <p:nvPr/>
        </p:nvSpPr>
        <p:spPr>
          <a:xfrm>
            <a:off x="6660000" y="850000"/>
            <a:ext cx="1560000" cy="210000"/>
          </a:xfrm>
          <a:prstGeom prst="rect">
            <a:avLst/>
          </a:prstGeom>
          <a:noFill/>
        </p:spPr>
        <p:txBody>
          <a:bodyPr lIns="20000" tIns="0" rIns="0" bIns="0" anchor="ctr"/>
          <a:lstStyle/>
          <a:p>
            <a:pPr algn="l"/>
            <a:r>
              <a:rPr lang="en-US" sz="900">
                <a:solidFill>
                  <a:srgbClr val="404040"/>
                </a:solidFill>
                <a:latin typeface="Lato"/>
              </a:rPr>
              <a:t>Single-sided / dense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C02EAD74-7DFE-92F1-8905-A5FC4EA56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>
            <a:extLst>
              <a:ext uri="{FF2B5EF4-FFF2-40B4-BE49-F238E27FC236}">
                <a16:creationId xmlns:a16="http://schemas.microsoft.com/office/drawing/2014/main" id="{E169AA32-BAAE-CE63-8057-F01FC450B6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89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b="1" dirty="0"/>
              <a:t>Temporal</a:t>
            </a:r>
            <a:r>
              <a:rPr lang="zh-CN" altLang="en-US" b="1" dirty="0"/>
              <a:t> </a:t>
            </a:r>
            <a:r>
              <a:rPr lang="en" dirty="0"/>
              <a:t>Redis</a:t>
            </a:r>
            <a:r>
              <a:rPr lang="en-US" altLang="zh-CN" dirty="0" err="1"/>
              <a:t>tribution</a:t>
            </a:r>
            <a:r>
              <a:rPr lang="en-US" altLang="zh-CN" dirty="0"/>
              <a:t>:</a:t>
            </a:r>
            <a:r>
              <a:rPr lang="zh-CN" altLang="en-US" dirty="0"/>
              <a:t> </a:t>
            </a:r>
            <a:r>
              <a:rPr lang="en-US" altLang="zh-CN" dirty="0"/>
              <a:t>Maintains</a:t>
            </a:r>
            <a:r>
              <a:rPr lang="zh-CN" altLang="en-US" dirty="0"/>
              <a:t> </a:t>
            </a:r>
            <a:r>
              <a:rPr lang="en-US" altLang="zh-CN" dirty="0"/>
              <a:t>Sparse</a:t>
            </a:r>
            <a:r>
              <a:rPr lang="zh-CN" altLang="en-US" dirty="0"/>
              <a:t> </a:t>
            </a:r>
            <a:r>
              <a:rPr lang="en-US" altLang="zh-CN" dirty="0"/>
              <a:t>C</a:t>
            </a:r>
            <a:r>
              <a:rPr lang="zh-CN" altLang="en-US" dirty="0"/>
              <a:t> </a:t>
            </a:r>
            <a:r>
              <a:rPr lang="en-US" altLang="zh-CN" dirty="0"/>
              <a:t>On-the-fly</a:t>
            </a:r>
            <a:endParaRPr dirty="0"/>
          </a:p>
        </p:txBody>
      </p:sp>
      <p:sp>
        <p:nvSpPr>
          <p:cNvPr id="184" name="Google Shape;184;p26">
            <a:extLst>
              <a:ext uri="{FF2B5EF4-FFF2-40B4-BE49-F238E27FC236}">
                <a16:creationId xmlns:a16="http://schemas.microsoft.com/office/drawing/2014/main" id="{0065A0F1-B97A-51C0-31AC-EA68A9E6D50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A1E26E-DAF0-5B61-21A2-D2EA59DEDD74}"/>
              </a:ext>
            </a:extLst>
          </p:cNvPr>
          <p:cNvGrpSpPr/>
          <p:nvPr/>
        </p:nvGrpSpPr>
        <p:grpSpPr>
          <a:xfrm>
            <a:off x="2762651" y="1459349"/>
            <a:ext cx="1152000" cy="1152000"/>
            <a:chOff x="2887928" y="3434873"/>
            <a:chExt cx="1296000" cy="129600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6177798-A175-110A-D4BE-68B8BEF8CC71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8146D5-8882-3A33-A39C-377F961AEBA4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2BE8E0-B060-A8D6-1E4D-326FC675EADC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C2955C4-3F0A-4484-9DF5-551B03CB91B8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479C961-3972-604F-A4D8-7F790EB34357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FA08792-C4CB-20D0-9CB3-264F60944B23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E54D7D6-D8C6-396F-EEF7-879352400082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021F99-0054-0639-434F-D383BBD8125B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B563D3F-0715-5067-2608-1B2E33CFF6EE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B86F85-A7AE-1553-AF6C-91DE5C086950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E9CE835-3989-1AA1-1510-20C6AE70B998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C5F20A-18C2-4735-5D44-2DCC52184275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7A64021-9021-217D-54DE-EB97339601EC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2B2ECEB-53DF-3B95-5888-9EDD90441019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7B5819-B280-8D63-3592-9F00A2E2B8E6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ADBC559-AD99-EF2F-3572-64DFE4660605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FBFE9F8-65B3-6E96-DA87-0E0E163BE2C4}"/>
              </a:ext>
            </a:extLst>
          </p:cNvPr>
          <p:cNvGrpSpPr/>
          <p:nvPr/>
        </p:nvGrpSpPr>
        <p:grpSpPr>
          <a:xfrm>
            <a:off x="5279202" y="1459349"/>
            <a:ext cx="1152000" cy="1152000"/>
            <a:chOff x="2887928" y="3434873"/>
            <a:chExt cx="1296000" cy="129600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D5A4C1-B1EB-281D-1CCF-48E5583369FC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E65E4E9-3086-4F67-EA6A-308F07AD634D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4895641-1A24-7B1D-69E0-EEEA74A594BE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18DCB17-89F2-653F-3DFF-CA80BC24CABE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70900DF-E4CB-6B51-8FD7-923DCA5FEA17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8E49DFB-186A-DE86-4DA4-E98B5A94A9F7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A13E6A1-0499-C902-6D69-AB407B68F19A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37E9A4A-74C9-D5E3-736D-394455F8456A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9F88C40-9A8F-2A7C-8888-2698EE96BD21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00A8882-E1CD-9596-A5B2-A2A17992BF83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91ECC6F-BFBE-DB7C-C39A-189D93C189CF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A2087B8-1315-14AC-0099-AD2232CDB5A7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108C563-1647-2E1C-CE4F-E72824E8C009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72DD1A3-2B88-FA62-82E7-A5077CDAEA02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AE7ED03-98B9-3E3E-EAF0-8D1B2A0E596F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81E8F7-01E9-914C-E6FB-C4568C8B1081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1EB30086-C8D9-5E36-BA27-C8164E6E004F}"/>
              </a:ext>
            </a:extLst>
          </p:cNvPr>
          <p:cNvSpPr txBox="1"/>
          <p:nvPr/>
        </p:nvSpPr>
        <p:spPr>
          <a:xfrm>
            <a:off x="27557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727619-A13F-81DF-A736-1EB0EFA3FF08}"/>
              </a:ext>
            </a:extLst>
          </p:cNvPr>
          <p:cNvSpPr txBox="1"/>
          <p:nvPr/>
        </p:nvSpPr>
        <p:spPr>
          <a:xfrm>
            <a:off x="3043536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4E49020-F63E-A611-2DA4-8E97D75A1979}"/>
              </a:ext>
            </a:extLst>
          </p:cNvPr>
          <p:cNvSpPr txBox="1"/>
          <p:nvPr/>
        </p:nvSpPr>
        <p:spPr>
          <a:xfrm>
            <a:off x="3331370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3CD356A-1189-60CA-C22E-B86A42704E31}"/>
              </a:ext>
            </a:extLst>
          </p:cNvPr>
          <p:cNvSpPr txBox="1"/>
          <p:nvPr/>
        </p:nvSpPr>
        <p:spPr>
          <a:xfrm>
            <a:off x="3616403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130" name="morph_colidx_L">
            <a:extLst>
              <a:ext uri="{FF2B5EF4-FFF2-40B4-BE49-F238E27FC236}">
                <a16:creationId xmlns:a16="http://schemas.microsoft.com/office/drawing/2014/main" id="{8038C42F-B06A-C376-2BF3-FCAC31656B67}"/>
              </a:ext>
            </a:extLst>
          </p:cNvPr>
          <p:cNvSpPr txBox="1"/>
          <p:nvPr/>
        </p:nvSpPr>
        <p:spPr>
          <a:xfrm>
            <a:off x="2493533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7CD83491-7A11-E063-168E-0EEBFE57B182}"/>
              </a:ext>
            </a:extLst>
          </p:cNvPr>
          <p:cNvSpPr txBox="1"/>
          <p:nvPr/>
        </p:nvSpPr>
        <p:spPr>
          <a:xfrm>
            <a:off x="5282501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D67AB0B5-C531-7985-111A-66FC589ECB8C}"/>
              </a:ext>
            </a:extLst>
          </p:cNvPr>
          <p:cNvSpPr txBox="1"/>
          <p:nvPr/>
        </p:nvSpPr>
        <p:spPr>
          <a:xfrm>
            <a:off x="5570335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A8D64EDE-3D11-B83C-B7EA-E8AA09213C43}"/>
              </a:ext>
            </a:extLst>
          </p:cNvPr>
          <p:cNvSpPr txBox="1"/>
          <p:nvPr/>
        </p:nvSpPr>
        <p:spPr>
          <a:xfrm>
            <a:off x="5858169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DE3B3B6A-D243-D95D-9661-A027101678BA}"/>
              </a:ext>
            </a:extLst>
          </p:cNvPr>
          <p:cNvSpPr txBox="1"/>
          <p:nvPr/>
        </p:nvSpPr>
        <p:spPr>
          <a:xfrm>
            <a:off x="61432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159" name="morph_colidx_R">
            <a:extLst>
              <a:ext uri="{FF2B5EF4-FFF2-40B4-BE49-F238E27FC236}">
                <a16:creationId xmlns:a16="http://schemas.microsoft.com/office/drawing/2014/main" id="{60FBA6FD-75ED-2153-40D6-F19EC84C9ACB}"/>
              </a:ext>
            </a:extLst>
          </p:cNvPr>
          <p:cNvSpPr txBox="1"/>
          <p:nvPr/>
        </p:nvSpPr>
        <p:spPr>
          <a:xfrm>
            <a:off x="5020332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2" name="Google Shape;195;p27">
            <a:extLst>
              <a:ext uri="{FF2B5EF4-FFF2-40B4-BE49-F238E27FC236}">
                <a16:creationId xmlns:a16="http://schemas.microsoft.com/office/drawing/2014/main" id="{0A698DBD-3B96-BB42-F168-73DE588B376C}"/>
              </a:ext>
            </a:extLst>
          </p:cNvPr>
          <p:cNvSpPr txBox="1"/>
          <p:nvPr/>
        </p:nvSpPr>
        <p:spPr>
          <a:xfrm>
            <a:off x="2106553" y="2782351"/>
            <a:ext cx="2449633" cy="6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1st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iteration</a:t>
            </a: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" name="Google Shape;195;p27">
            <a:extLst>
              <a:ext uri="{FF2B5EF4-FFF2-40B4-BE49-F238E27FC236}">
                <a16:creationId xmlns:a16="http://schemas.microsoft.com/office/drawing/2014/main" id="{7E2AFDBD-9EE0-2CCA-BFD3-8D8BD50CDC11}"/>
              </a:ext>
            </a:extLst>
          </p:cNvPr>
          <p:cNvSpPr txBox="1"/>
          <p:nvPr/>
        </p:nvSpPr>
        <p:spPr>
          <a:xfrm>
            <a:off x="4640633" y="2782351"/>
            <a:ext cx="2449633" cy="6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2nd</a:t>
            </a:r>
            <a:r>
              <a:rPr lang="zh-CN" altLang="en-US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altLang="zh-C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iteration</a:t>
            </a: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F77FF52-1163-A556-3773-D600CD1EFE37}"/>
              </a:ext>
            </a:extLst>
          </p:cNvPr>
          <p:cNvSpPr/>
          <p:nvPr/>
        </p:nvSpPr>
        <p:spPr>
          <a:xfrm>
            <a:off x="8422808" y="1073391"/>
            <a:ext cx="324000" cy="32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/>
              <a:t>2</a:t>
            </a:r>
            <a:endParaRPr lang="en-CN" sz="18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81D968A-4AF9-6A75-E7D6-86BBCB7426C0}"/>
              </a:ext>
            </a:extLst>
          </p:cNvPr>
          <p:cNvSpPr/>
          <p:nvPr/>
        </p:nvSpPr>
        <p:spPr>
          <a:xfrm>
            <a:off x="419387" y="1482283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2B9CE0-E9FD-C12A-4713-ABD7AB247DE9}"/>
              </a:ext>
            </a:extLst>
          </p:cNvPr>
          <p:cNvSpPr txBox="1"/>
          <p:nvPr/>
        </p:nvSpPr>
        <p:spPr>
          <a:xfrm>
            <a:off x="714336" y="1472394"/>
            <a:ext cx="1606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+mn-lt"/>
              </a:rPr>
              <a:t>Generated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 err="1">
                <a:latin typeface="+mn-lt"/>
              </a:rPr>
              <a:t>psums</a:t>
            </a:r>
            <a:endParaRPr lang="en-CN" dirty="0">
              <a:latin typeface="+mn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BBFE0A9-F3C1-66B0-922B-8025F9EBA0EF}"/>
              </a:ext>
            </a:extLst>
          </p:cNvPr>
          <p:cNvSpPr/>
          <p:nvPr/>
        </p:nvSpPr>
        <p:spPr>
          <a:xfrm>
            <a:off x="416674" y="1992514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2A6104-AB58-1354-9A7A-6509BA196B4F}"/>
              </a:ext>
            </a:extLst>
          </p:cNvPr>
          <p:cNvSpPr txBox="1"/>
          <p:nvPr/>
        </p:nvSpPr>
        <p:spPr>
          <a:xfrm>
            <a:off x="733872" y="1992514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+mn-lt"/>
              </a:rPr>
              <a:t>Nonzero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outputs</a:t>
            </a:r>
            <a:endParaRPr lang="en-C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66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279304BF-E681-F6B6-6F6D-18CE4BB9A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>
            <a:extLst>
              <a:ext uri="{FF2B5EF4-FFF2-40B4-BE49-F238E27FC236}">
                <a16:creationId xmlns:a16="http://schemas.microsoft.com/office/drawing/2014/main" id="{208C47B6-D7ED-986C-C459-9F39BA7E553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8907FE-67F5-8F51-DE85-186BAF04CCAF}"/>
              </a:ext>
            </a:extLst>
          </p:cNvPr>
          <p:cNvGrpSpPr/>
          <p:nvPr/>
        </p:nvGrpSpPr>
        <p:grpSpPr>
          <a:xfrm>
            <a:off x="2762651" y="1459349"/>
            <a:ext cx="1152000" cy="1152000"/>
            <a:chOff x="2887928" y="3434873"/>
            <a:chExt cx="1296000" cy="129600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42CB56A-C9C8-F95A-6CA5-FFF95AAD7A32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FED8F4C-0F70-F514-416C-EDD445752005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EECA634-523F-02AF-4DE6-C42599EA4BB8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9E3EC31-EB00-1EE1-B0AB-A15A226A4FB9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74558D6-F520-7FA2-E8C3-14E99AFA3B8B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EBFD358-C890-FDFF-B1AC-3D9DA8C30F80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279F80D-550F-8588-8441-71810FB11617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B46F74-3B36-8CC6-0E6D-8409CBC961D8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1B258A7-2559-1DB4-BDEC-A034B7A60EE1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2AD657-C932-0517-8190-FAC9D4736945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7B542B9-9F85-46A7-BC49-773F84DE0029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22A00D6-C0EB-1297-D0C0-9499EE1F5D45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E5EEC45-AF98-2E57-0653-5107FFC9792A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ED1A0FE-94B9-AB9D-314D-17FD3684D83A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3F0BED4-0F8B-4857-6C80-215731B9F11E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EE60A30-E566-482B-F233-B4ADEE85E322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DFB031C-90DD-2BC0-3D3F-E3C392E9E432}"/>
              </a:ext>
            </a:extLst>
          </p:cNvPr>
          <p:cNvGrpSpPr/>
          <p:nvPr/>
        </p:nvGrpSpPr>
        <p:grpSpPr>
          <a:xfrm>
            <a:off x="5279202" y="1459349"/>
            <a:ext cx="1152000" cy="1152000"/>
            <a:chOff x="2887928" y="3434873"/>
            <a:chExt cx="1296000" cy="129600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A36167D-3411-EA12-98EE-9A2A22C5E05B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203F4AB-2407-4B58-DA26-66F6AC00CC10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ACF2E36-ECCF-7757-E825-82506950691F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B5DA7AC-5ED1-39C9-AF73-0038D09FDBDA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0CC7D37-F162-8449-A07A-4F8326DE296B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A21BCA2-B35F-61E5-91DC-096EFD90054E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29ECD58-A038-1625-62D1-EBCAD7AB16B2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C1CEDC-E8CA-60EE-67AC-93084F25D15B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C001501-C875-4EBE-A73F-A6CBFFA210EE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98ACC3E-4AF7-704A-7B6F-8E4C67239D1F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27B072B-69E3-F58B-9282-2FCA76E681A2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E8C7908-D48A-BB96-6EC1-C1C91BFE2C54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EF3123F-E7EB-BA15-9FF7-8727A4E52B2A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FCFE530-A077-601F-19A7-DAB8F10C12AC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0382EFF-C1D9-748C-7D09-6EF1E35B059E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F147822-D620-8116-8530-B8B0599B3F5A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01EB32D-438B-7C9F-936C-B75965FCC515}"/>
              </a:ext>
            </a:extLst>
          </p:cNvPr>
          <p:cNvSpPr txBox="1"/>
          <p:nvPr/>
        </p:nvSpPr>
        <p:spPr>
          <a:xfrm>
            <a:off x="27557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49239D-A971-8400-E262-83F815E9409D}"/>
              </a:ext>
            </a:extLst>
          </p:cNvPr>
          <p:cNvSpPr txBox="1"/>
          <p:nvPr/>
        </p:nvSpPr>
        <p:spPr>
          <a:xfrm>
            <a:off x="3043536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2338CFB-1F33-8FBD-1A03-5EF676DB9807}"/>
              </a:ext>
            </a:extLst>
          </p:cNvPr>
          <p:cNvSpPr txBox="1"/>
          <p:nvPr/>
        </p:nvSpPr>
        <p:spPr>
          <a:xfrm>
            <a:off x="3331370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400A25C-4820-C190-A9ED-6524D652547A}"/>
              </a:ext>
            </a:extLst>
          </p:cNvPr>
          <p:cNvSpPr txBox="1"/>
          <p:nvPr/>
        </p:nvSpPr>
        <p:spPr>
          <a:xfrm>
            <a:off x="3616403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2262DD6C-D560-DFBC-6CB4-D4CCDF119A07}"/>
              </a:ext>
            </a:extLst>
          </p:cNvPr>
          <p:cNvSpPr txBox="1"/>
          <p:nvPr/>
        </p:nvSpPr>
        <p:spPr>
          <a:xfrm>
            <a:off x="5282501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4465371-3D03-10FB-957A-006A259F45AE}"/>
              </a:ext>
            </a:extLst>
          </p:cNvPr>
          <p:cNvSpPr txBox="1"/>
          <p:nvPr/>
        </p:nvSpPr>
        <p:spPr>
          <a:xfrm>
            <a:off x="5570335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DA217A26-8916-047E-32D5-3225CDFBFADB}"/>
              </a:ext>
            </a:extLst>
          </p:cNvPr>
          <p:cNvSpPr txBox="1"/>
          <p:nvPr/>
        </p:nvSpPr>
        <p:spPr>
          <a:xfrm>
            <a:off x="5858169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EA45E5E-C911-9B63-D958-82E3CB04E48F}"/>
              </a:ext>
            </a:extLst>
          </p:cNvPr>
          <p:cNvSpPr txBox="1"/>
          <p:nvPr/>
        </p:nvSpPr>
        <p:spPr>
          <a:xfrm>
            <a:off x="61432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F8A8138-502E-F87B-1208-AF5763B6DEC3}"/>
              </a:ext>
            </a:extLst>
          </p:cNvPr>
          <p:cNvSpPr/>
          <p:nvPr/>
        </p:nvSpPr>
        <p:spPr>
          <a:xfrm>
            <a:off x="3051277" y="1459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8843CFF-405A-2E44-C729-6F13FA76715F}"/>
              </a:ext>
            </a:extLst>
          </p:cNvPr>
          <p:cNvSpPr/>
          <p:nvPr/>
        </p:nvSpPr>
        <p:spPr>
          <a:xfrm>
            <a:off x="3626651" y="1464701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07A2BBF-3AF2-ECF7-F89D-81579F315298}"/>
              </a:ext>
            </a:extLst>
          </p:cNvPr>
          <p:cNvSpPr/>
          <p:nvPr/>
        </p:nvSpPr>
        <p:spPr>
          <a:xfrm>
            <a:off x="3051277" y="1747350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978C290-06F4-FD8B-11D4-2F5818F97830}"/>
              </a:ext>
            </a:extLst>
          </p:cNvPr>
          <p:cNvSpPr/>
          <p:nvPr/>
        </p:nvSpPr>
        <p:spPr>
          <a:xfrm>
            <a:off x="3626651" y="1752701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10E631A-BA81-07B2-928B-87B4CEC5C955}"/>
              </a:ext>
            </a:extLst>
          </p:cNvPr>
          <p:cNvSpPr/>
          <p:nvPr/>
        </p:nvSpPr>
        <p:spPr>
          <a:xfrm>
            <a:off x="2762222" y="2035349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AC63B63-75DB-5F00-13A2-C8C89A8A2E42}"/>
              </a:ext>
            </a:extLst>
          </p:cNvPr>
          <p:cNvSpPr/>
          <p:nvPr/>
        </p:nvSpPr>
        <p:spPr>
          <a:xfrm>
            <a:off x="3337793" y="2035349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66C21B0-8A62-E778-9154-D207B7E26EF6}"/>
              </a:ext>
            </a:extLst>
          </p:cNvPr>
          <p:cNvSpPr/>
          <p:nvPr/>
        </p:nvSpPr>
        <p:spPr>
          <a:xfrm>
            <a:off x="2762222" y="2323349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55D3242-5FA2-9296-98AE-FECB5741772A}"/>
              </a:ext>
            </a:extLst>
          </p:cNvPr>
          <p:cNvSpPr/>
          <p:nvPr/>
        </p:nvSpPr>
        <p:spPr>
          <a:xfrm>
            <a:off x="3337793" y="2323349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" name="morph_colidx_L">
            <a:extLst>
              <a:ext uri="{FF2B5EF4-FFF2-40B4-BE49-F238E27FC236}">
                <a16:creationId xmlns:a16="http://schemas.microsoft.com/office/drawing/2014/main" id="{1EAA6727-A0AF-2F11-1DE5-8C7B4DB159EB}"/>
              </a:ext>
            </a:extLst>
          </p:cNvPr>
          <p:cNvSpPr txBox="1"/>
          <p:nvPr/>
        </p:nvSpPr>
        <p:spPr>
          <a:xfrm>
            <a:off x="2493533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20" name="morph_colidx_R">
            <a:extLst>
              <a:ext uri="{FF2B5EF4-FFF2-40B4-BE49-F238E27FC236}">
                <a16:creationId xmlns:a16="http://schemas.microsoft.com/office/drawing/2014/main" id="{FAFF63F5-F68F-C4FC-20C0-4024228A774D}"/>
              </a:ext>
            </a:extLst>
          </p:cNvPr>
          <p:cNvSpPr txBox="1"/>
          <p:nvPr/>
        </p:nvSpPr>
        <p:spPr>
          <a:xfrm>
            <a:off x="5020332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49" name="Google Shape;183;p26">
            <a:extLst>
              <a:ext uri="{FF2B5EF4-FFF2-40B4-BE49-F238E27FC236}">
                <a16:creationId xmlns:a16="http://schemas.microsoft.com/office/drawing/2014/main" id="{E2D31138-36D7-5258-7F28-8DBA7142D3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89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b="1" dirty="0"/>
              <a:t>Temporal</a:t>
            </a:r>
            <a:r>
              <a:rPr lang="zh-CN" altLang="en-US" b="1" dirty="0"/>
              <a:t> </a:t>
            </a:r>
            <a:r>
              <a:rPr lang="en" dirty="0"/>
              <a:t>Redis</a:t>
            </a:r>
            <a:r>
              <a:rPr lang="en-US" altLang="zh-CN" dirty="0" err="1"/>
              <a:t>tribution</a:t>
            </a:r>
            <a:r>
              <a:rPr lang="en-US" altLang="zh-CN" dirty="0"/>
              <a:t>:</a:t>
            </a:r>
            <a:r>
              <a:rPr lang="zh-CN" altLang="en-US" dirty="0"/>
              <a:t> </a:t>
            </a:r>
            <a:r>
              <a:rPr lang="en-US" altLang="zh-CN" dirty="0"/>
              <a:t>Maintains</a:t>
            </a:r>
            <a:r>
              <a:rPr lang="zh-CN" altLang="en-US" dirty="0"/>
              <a:t> </a:t>
            </a:r>
            <a:r>
              <a:rPr lang="en-US" altLang="zh-CN" dirty="0"/>
              <a:t>Sparse</a:t>
            </a:r>
            <a:r>
              <a:rPr lang="zh-CN" altLang="en-US" dirty="0"/>
              <a:t> </a:t>
            </a:r>
            <a:r>
              <a:rPr lang="en-US" altLang="zh-CN" dirty="0"/>
              <a:t>C</a:t>
            </a:r>
            <a:r>
              <a:rPr lang="zh-CN" altLang="en-US" dirty="0"/>
              <a:t> </a:t>
            </a:r>
            <a:r>
              <a:rPr lang="en-US" altLang="zh-CN" dirty="0"/>
              <a:t>On-the-fly</a:t>
            </a:r>
            <a:endParaRPr dirty="0"/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7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F3147B05-8CB3-12A7-81F7-854C6A8A7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>
            <a:extLst>
              <a:ext uri="{FF2B5EF4-FFF2-40B4-BE49-F238E27FC236}">
                <a16:creationId xmlns:a16="http://schemas.microsoft.com/office/drawing/2014/main" id="{BB9D27DC-9238-79BD-3713-DE36A7A208E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5B0534-4D7C-D9CC-3E28-25DC489DF3C8}"/>
              </a:ext>
            </a:extLst>
          </p:cNvPr>
          <p:cNvGrpSpPr/>
          <p:nvPr/>
        </p:nvGrpSpPr>
        <p:grpSpPr>
          <a:xfrm>
            <a:off x="2762651" y="1459349"/>
            <a:ext cx="1152000" cy="1152000"/>
            <a:chOff x="2887928" y="3434873"/>
            <a:chExt cx="1296000" cy="129600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ADDBD6F-F5B6-4C91-AE4F-CD9D392DDC43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B5E7189-B105-BBCD-E740-4817239A2056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0EBAD6C-BE4E-D54F-2BF8-1D95E03C95E6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B94AE6D-8ADD-7D2F-5DA7-4B8E2D13C88B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E285E9-9658-D63B-567F-9110342BE164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717D1CA-224F-D6BA-6D28-FF482A8E0A5E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D6F235D-C0F6-982D-C1A2-E7A008BE5DF2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CDB8383-55CC-792D-7F42-D26B44C4B7D0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DD73CD8-B1F3-60A2-0705-63162B66D7D8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8D9C4CE-EE29-4FCE-FB16-FB9031628B66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CF759B-D9BF-8B4C-C7C6-1CCD300440EB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D3F223-186E-06CE-D179-328038789B96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7F9D953-A1AD-EE74-EBFE-6E3E1D0549FE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C1FCF19-9D29-7EC9-7B1A-3D62F8CC6BCB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F31912B-F058-8544-811E-F2D9D47C2B5D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48566C4-C770-1D0E-2321-867CB84B5159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FF225CE-5C69-6872-A83B-2EDCABE54285}"/>
              </a:ext>
            </a:extLst>
          </p:cNvPr>
          <p:cNvGrpSpPr/>
          <p:nvPr/>
        </p:nvGrpSpPr>
        <p:grpSpPr>
          <a:xfrm>
            <a:off x="5279202" y="1459349"/>
            <a:ext cx="1152000" cy="1152000"/>
            <a:chOff x="2887928" y="3434873"/>
            <a:chExt cx="1296000" cy="129600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E93BC67-C422-E0AA-2CC5-16C4EAD84603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8168E96-2F05-9658-7DB2-95C6A538704A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F730106-D08D-396E-948F-005D3609B016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63A80F1-729D-EA4B-99B2-F0E4CFB24B92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9B75EC-5059-7696-182C-F37FD192B257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F2EFE09-7BBA-CB2F-6CB9-C91FECAFFFD8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D84DE11-0B77-026B-FEB1-574DCFC49CDE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473E8C4-D8E0-E4C0-BC90-E0F70A43635E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83F8CE4-784E-D060-3396-EF1A4C19E0B8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4AFC99B-A7BD-B16E-E2B4-6FC7E5B58913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D9EA5D7-3B7E-1637-EB25-B56A3D988E36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31D2F81-898C-F71B-0E2A-D6C835F85DA7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944CF48-C566-F9DC-7679-7CD977667D14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4C6A441-AE8F-DAE9-A16D-267263E6F700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14F3C08-9AB7-2CAE-BA24-7E3B7F788D8C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460C415-81EE-C4D7-A112-FDB7280DAAD7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571FC8C4-8707-08AC-0FAC-F24CED0DD79A}"/>
              </a:ext>
            </a:extLst>
          </p:cNvPr>
          <p:cNvSpPr txBox="1"/>
          <p:nvPr/>
        </p:nvSpPr>
        <p:spPr>
          <a:xfrm>
            <a:off x="27557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B89E689-0C10-0ADD-3CE3-004D2F30A189}"/>
              </a:ext>
            </a:extLst>
          </p:cNvPr>
          <p:cNvSpPr txBox="1"/>
          <p:nvPr/>
        </p:nvSpPr>
        <p:spPr>
          <a:xfrm>
            <a:off x="3043536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1B12A49-6A9B-2CEA-864C-D6EB4897D223}"/>
              </a:ext>
            </a:extLst>
          </p:cNvPr>
          <p:cNvSpPr txBox="1"/>
          <p:nvPr/>
        </p:nvSpPr>
        <p:spPr>
          <a:xfrm>
            <a:off x="3331370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8949352-60DB-C576-7513-8BFE76F3D0A4}"/>
              </a:ext>
            </a:extLst>
          </p:cNvPr>
          <p:cNvSpPr txBox="1"/>
          <p:nvPr/>
        </p:nvSpPr>
        <p:spPr>
          <a:xfrm>
            <a:off x="3616403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1FF3DFB0-089F-9771-91EE-E77CB3D2CF13}"/>
              </a:ext>
            </a:extLst>
          </p:cNvPr>
          <p:cNvSpPr txBox="1"/>
          <p:nvPr/>
        </p:nvSpPr>
        <p:spPr>
          <a:xfrm>
            <a:off x="5282501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E42A05E1-4E75-28FA-D7A6-4A58CEF92CD5}"/>
              </a:ext>
            </a:extLst>
          </p:cNvPr>
          <p:cNvSpPr txBox="1"/>
          <p:nvPr/>
        </p:nvSpPr>
        <p:spPr>
          <a:xfrm>
            <a:off x="5570335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DC75A3F3-E04A-18FA-26E3-15F1F6DCCFC6}"/>
              </a:ext>
            </a:extLst>
          </p:cNvPr>
          <p:cNvSpPr txBox="1"/>
          <p:nvPr/>
        </p:nvSpPr>
        <p:spPr>
          <a:xfrm>
            <a:off x="5858169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D847C3DA-6AEA-5021-9E1C-12CE4B6212A2}"/>
              </a:ext>
            </a:extLst>
          </p:cNvPr>
          <p:cNvSpPr txBox="1"/>
          <p:nvPr/>
        </p:nvSpPr>
        <p:spPr>
          <a:xfrm>
            <a:off x="61432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0890564-0A9D-8B20-000B-5B1D220481B7}"/>
              </a:ext>
            </a:extLst>
          </p:cNvPr>
          <p:cNvSpPr/>
          <p:nvPr/>
        </p:nvSpPr>
        <p:spPr>
          <a:xfrm>
            <a:off x="2755702" y="2755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D147BED-CCFB-0BFD-7FE5-52996B878D56}"/>
              </a:ext>
            </a:extLst>
          </p:cNvPr>
          <p:cNvSpPr/>
          <p:nvPr/>
        </p:nvSpPr>
        <p:spPr>
          <a:xfrm>
            <a:off x="3194651" y="2755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FC0870-54D6-AC0F-FC8C-4B2B29DBB8CC}"/>
              </a:ext>
            </a:extLst>
          </p:cNvPr>
          <p:cNvSpPr/>
          <p:nvPr/>
        </p:nvSpPr>
        <p:spPr>
          <a:xfrm>
            <a:off x="2762222" y="3187347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704BFFF-3E05-6393-677D-37E88F07FF55}"/>
              </a:ext>
            </a:extLst>
          </p:cNvPr>
          <p:cNvSpPr/>
          <p:nvPr/>
        </p:nvSpPr>
        <p:spPr>
          <a:xfrm>
            <a:off x="3194651" y="3187347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3D31146-5D35-9F63-15E8-AB332494F1A7}"/>
              </a:ext>
            </a:extLst>
          </p:cNvPr>
          <p:cNvSpPr/>
          <p:nvPr/>
        </p:nvSpPr>
        <p:spPr>
          <a:xfrm>
            <a:off x="2762222" y="3619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1B65C9B-186C-4B5F-D4BD-1A3EDEEDB68A}"/>
              </a:ext>
            </a:extLst>
          </p:cNvPr>
          <p:cNvSpPr/>
          <p:nvPr/>
        </p:nvSpPr>
        <p:spPr>
          <a:xfrm>
            <a:off x="3194651" y="3619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37C902F-A6C8-494A-D572-34A16E3F9B81}"/>
              </a:ext>
            </a:extLst>
          </p:cNvPr>
          <p:cNvSpPr/>
          <p:nvPr/>
        </p:nvSpPr>
        <p:spPr>
          <a:xfrm>
            <a:off x="2762222" y="4051345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E84CE58-52BA-D468-57F3-1ECEB34DBA6D}"/>
              </a:ext>
            </a:extLst>
          </p:cNvPr>
          <p:cNvSpPr/>
          <p:nvPr/>
        </p:nvSpPr>
        <p:spPr>
          <a:xfrm>
            <a:off x="3194651" y="4051345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" name="morph_colidx_L">
            <a:extLst>
              <a:ext uri="{FF2B5EF4-FFF2-40B4-BE49-F238E27FC236}">
                <a16:creationId xmlns:a16="http://schemas.microsoft.com/office/drawing/2014/main" id="{10FA79CC-A098-50EA-475D-805F4769F90B}"/>
              </a:ext>
            </a:extLst>
          </p:cNvPr>
          <p:cNvSpPr txBox="1"/>
          <p:nvPr/>
        </p:nvSpPr>
        <p:spPr>
          <a:xfrm>
            <a:off x="2493533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20" name="morph_colidx_R">
            <a:extLst>
              <a:ext uri="{FF2B5EF4-FFF2-40B4-BE49-F238E27FC236}">
                <a16:creationId xmlns:a16="http://schemas.microsoft.com/office/drawing/2014/main" id="{356A37B5-D3AB-FC11-95A9-B2AD9A3F0DE5}"/>
              </a:ext>
            </a:extLst>
          </p:cNvPr>
          <p:cNvSpPr txBox="1"/>
          <p:nvPr/>
        </p:nvSpPr>
        <p:spPr>
          <a:xfrm>
            <a:off x="5020332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48" name="Google Shape;183;p26">
            <a:extLst>
              <a:ext uri="{FF2B5EF4-FFF2-40B4-BE49-F238E27FC236}">
                <a16:creationId xmlns:a16="http://schemas.microsoft.com/office/drawing/2014/main" id="{088ADAEA-B8F1-9D84-0FA7-CAB468E723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89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b="1" dirty="0"/>
              <a:t>Temporal</a:t>
            </a:r>
            <a:r>
              <a:rPr lang="zh-CN" altLang="en-US" b="1" dirty="0"/>
              <a:t> </a:t>
            </a:r>
            <a:r>
              <a:rPr lang="en" dirty="0"/>
              <a:t>Redis</a:t>
            </a:r>
            <a:r>
              <a:rPr lang="en-US" altLang="zh-CN" dirty="0" err="1"/>
              <a:t>tribution</a:t>
            </a:r>
            <a:r>
              <a:rPr lang="en-US" altLang="zh-CN" dirty="0"/>
              <a:t>:</a:t>
            </a:r>
            <a:r>
              <a:rPr lang="zh-CN" altLang="en-US" dirty="0"/>
              <a:t> </a:t>
            </a:r>
            <a:r>
              <a:rPr lang="en-US" altLang="zh-CN" dirty="0"/>
              <a:t>Maintains</a:t>
            </a:r>
            <a:r>
              <a:rPr lang="zh-CN" altLang="en-US" dirty="0"/>
              <a:t> </a:t>
            </a:r>
            <a:r>
              <a:rPr lang="en-US" altLang="zh-CN" dirty="0"/>
              <a:t>Sparse</a:t>
            </a:r>
            <a:r>
              <a:rPr lang="zh-CN" altLang="en-US" dirty="0"/>
              <a:t> </a:t>
            </a:r>
            <a:r>
              <a:rPr lang="en-US" altLang="zh-CN" dirty="0"/>
              <a:t>C</a:t>
            </a:r>
            <a:r>
              <a:rPr lang="zh-CN" altLang="en-US" dirty="0"/>
              <a:t> </a:t>
            </a:r>
            <a:r>
              <a:rPr lang="en-US" altLang="zh-CN" dirty="0"/>
              <a:t>On-the-fly</a:t>
            </a:r>
            <a:endParaRPr dirty="0"/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733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F70386A8-1174-8E06-4278-0D6318B6C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>
            <a:extLst>
              <a:ext uri="{FF2B5EF4-FFF2-40B4-BE49-F238E27FC236}">
                <a16:creationId xmlns:a16="http://schemas.microsoft.com/office/drawing/2014/main" id="{FD6CE727-192E-2B69-5FD2-5127D89A987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CE7E4B-9526-44A7-93A6-37CFA28CFC51}"/>
              </a:ext>
            </a:extLst>
          </p:cNvPr>
          <p:cNvGrpSpPr/>
          <p:nvPr/>
        </p:nvGrpSpPr>
        <p:grpSpPr>
          <a:xfrm>
            <a:off x="2762651" y="1459349"/>
            <a:ext cx="1152000" cy="1152000"/>
            <a:chOff x="2887928" y="3434873"/>
            <a:chExt cx="1296000" cy="129600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C92619C-2F21-2336-3DB7-52CFF6505D89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A46E5CB-45EC-ECCF-75C0-D326BC0F1D0E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7E56F27-F650-56FB-2AD1-B1378FBB4FE7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C121877-557F-F405-3B1C-FACE4D6FBCC7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1D7E29-00E8-13BA-5C19-A6A1BF3F77F2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325943-65E7-2CA4-42C2-48143141222C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E25E605-BB53-2B7F-5F99-9505BD5A3B3C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A78D9D-D100-B020-9CB5-8D415475B274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1A62B3-5FAB-818E-E953-2449AF6EA5DA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6D02D8-BCA9-F161-B51D-29ACF346AF35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FA3567B-DF70-D443-CA13-410141F45397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E7C681-63DB-EAF0-C8EA-0405FE4E7433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DE5F96F-AB8C-6038-8A1C-6AF98ECF4EF6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85ACD73-F81F-D95B-37D9-DD9E93559669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B20815F-ACE9-6E7D-AFBD-8FACB5AE45F9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2D81323-8999-85C9-E971-73F839415552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30D6BA6-2F1F-2341-EBB9-3A66E0632438}"/>
              </a:ext>
            </a:extLst>
          </p:cNvPr>
          <p:cNvGrpSpPr/>
          <p:nvPr/>
        </p:nvGrpSpPr>
        <p:grpSpPr>
          <a:xfrm>
            <a:off x="5279202" y="1459349"/>
            <a:ext cx="1152000" cy="1152000"/>
            <a:chOff x="2887928" y="3434873"/>
            <a:chExt cx="1296000" cy="129600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ED34687-C035-6F5A-1946-D579AFB3BA16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32E3430-A1DE-42DB-D1D4-9B564350631A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6E0E2B4-2F13-40BE-B2CC-C021683511CC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83E93DE-163E-1AD8-5A72-51E04D7D995A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73F50B4-C0C0-DFCE-94FF-B0780526CE4D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4F8469E-3B25-0196-15C5-328C44DD8120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CB05D5E-384F-F6A5-D29D-05F6B20F6F01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34F2BDE-2962-948B-7BFD-6D3149E7AD64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006C20B-EEF9-53F8-CFDC-53F740DAC027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9489494-4AF9-85F7-5130-E021FA7A24E9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938A67E-05FF-89CE-DF53-0BA8CD2EE453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9EB2E32-A3C3-06A7-88AB-2C86216602A0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80DF173-4867-7CCA-C3F5-130A40CE30F9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246E8B0-4506-E970-2857-D01C96A86B0A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6591E5A-D93B-CC89-BCEA-58976FC7D99A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9E897E0-E0A9-C466-D514-54320EBE1481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58BA3874-0F4D-8147-8C26-04AF566F0282}"/>
              </a:ext>
            </a:extLst>
          </p:cNvPr>
          <p:cNvSpPr txBox="1"/>
          <p:nvPr/>
        </p:nvSpPr>
        <p:spPr>
          <a:xfrm>
            <a:off x="27557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BCAB4EA-7CC4-FEB4-0814-C09D00D98B33}"/>
              </a:ext>
            </a:extLst>
          </p:cNvPr>
          <p:cNvSpPr txBox="1"/>
          <p:nvPr/>
        </p:nvSpPr>
        <p:spPr>
          <a:xfrm>
            <a:off x="3043536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7717E9D-8873-FEBD-9A00-A2D9514F115B}"/>
              </a:ext>
            </a:extLst>
          </p:cNvPr>
          <p:cNvSpPr txBox="1"/>
          <p:nvPr/>
        </p:nvSpPr>
        <p:spPr>
          <a:xfrm>
            <a:off x="3331370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429B6BA-3D27-3641-CBF4-BF40BD79DFD5}"/>
              </a:ext>
            </a:extLst>
          </p:cNvPr>
          <p:cNvSpPr txBox="1"/>
          <p:nvPr/>
        </p:nvSpPr>
        <p:spPr>
          <a:xfrm>
            <a:off x="3616403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FF2C7AB7-A754-E416-4471-F0E480AF44D9}"/>
              </a:ext>
            </a:extLst>
          </p:cNvPr>
          <p:cNvSpPr txBox="1"/>
          <p:nvPr/>
        </p:nvSpPr>
        <p:spPr>
          <a:xfrm>
            <a:off x="5282501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23C8410-A3FF-C80A-678C-48572CF61C9D}"/>
              </a:ext>
            </a:extLst>
          </p:cNvPr>
          <p:cNvSpPr txBox="1"/>
          <p:nvPr/>
        </p:nvSpPr>
        <p:spPr>
          <a:xfrm>
            <a:off x="5570335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2900519-057C-8D93-80BF-500E3E5E6C32}"/>
              </a:ext>
            </a:extLst>
          </p:cNvPr>
          <p:cNvSpPr txBox="1"/>
          <p:nvPr/>
        </p:nvSpPr>
        <p:spPr>
          <a:xfrm>
            <a:off x="5858169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18DE529-0987-9A65-6142-3BF07B92CA77}"/>
              </a:ext>
            </a:extLst>
          </p:cNvPr>
          <p:cNvSpPr txBox="1"/>
          <p:nvPr/>
        </p:nvSpPr>
        <p:spPr>
          <a:xfrm>
            <a:off x="61432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69F334E-2BF5-A3DD-DA42-2B7B15A48DC1}"/>
              </a:ext>
            </a:extLst>
          </p:cNvPr>
          <p:cNvSpPr/>
          <p:nvPr/>
        </p:nvSpPr>
        <p:spPr>
          <a:xfrm>
            <a:off x="2755702" y="2755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en-CN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A85AD77-932F-6723-2910-EA7EC97C3052}"/>
              </a:ext>
            </a:extLst>
          </p:cNvPr>
          <p:cNvSpPr/>
          <p:nvPr/>
        </p:nvSpPr>
        <p:spPr>
          <a:xfrm>
            <a:off x="3194651" y="2755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en-CN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6B34D73-CEEA-BF7C-75C4-AC42E8D230F6}"/>
              </a:ext>
            </a:extLst>
          </p:cNvPr>
          <p:cNvSpPr/>
          <p:nvPr/>
        </p:nvSpPr>
        <p:spPr>
          <a:xfrm>
            <a:off x="2762222" y="3187347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en-CN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542525E-064B-844A-A77A-70D19BE20D78}"/>
              </a:ext>
            </a:extLst>
          </p:cNvPr>
          <p:cNvSpPr/>
          <p:nvPr/>
        </p:nvSpPr>
        <p:spPr>
          <a:xfrm>
            <a:off x="3194651" y="3187347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en-CN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42A5C32-93C9-2445-10C3-C11294CA7ECC}"/>
              </a:ext>
            </a:extLst>
          </p:cNvPr>
          <p:cNvSpPr/>
          <p:nvPr/>
        </p:nvSpPr>
        <p:spPr>
          <a:xfrm>
            <a:off x="2762222" y="3619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</a:t>
            </a:r>
            <a:endParaRPr lang="en-CN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4F4A781-1977-78D4-4E0C-F451D76B6E00}"/>
              </a:ext>
            </a:extLst>
          </p:cNvPr>
          <p:cNvSpPr/>
          <p:nvPr/>
        </p:nvSpPr>
        <p:spPr>
          <a:xfrm>
            <a:off x="3194651" y="3619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en-CN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72B9969-6E70-E18E-83DE-C6A241C56FFC}"/>
              </a:ext>
            </a:extLst>
          </p:cNvPr>
          <p:cNvSpPr/>
          <p:nvPr/>
        </p:nvSpPr>
        <p:spPr>
          <a:xfrm>
            <a:off x="2762222" y="4051345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</a:t>
            </a:r>
            <a:endParaRPr lang="en-CN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A1C15D0-27CB-4E54-2866-59B581D204E3}"/>
              </a:ext>
            </a:extLst>
          </p:cNvPr>
          <p:cNvSpPr/>
          <p:nvPr/>
        </p:nvSpPr>
        <p:spPr>
          <a:xfrm>
            <a:off x="3194651" y="4051345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en-CN" dirty="0"/>
          </a:p>
        </p:txBody>
      </p:sp>
      <p:sp>
        <p:nvSpPr>
          <p:cNvPr id="2" name="morph_colidx_L">
            <a:extLst>
              <a:ext uri="{FF2B5EF4-FFF2-40B4-BE49-F238E27FC236}">
                <a16:creationId xmlns:a16="http://schemas.microsoft.com/office/drawing/2014/main" id="{B95A325B-87E9-E730-30A0-9F9E172BEBFA}"/>
              </a:ext>
            </a:extLst>
          </p:cNvPr>
          <p:cNvSpPr txBox="1"/>
          <p:nvPr/>
        </p:nvSpPr>
        <p:spPr>
          <a:xfrm>
            <a:off x="2493533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20" name="morph_colidx_R">
            <a:extLst>
              <a:ext uri="{FF2B5EF4-FFF2-40B4-BE49-F238E27FC236}">
                <a16:creationId xmlns:a16="http://schemas.microsoft.com/office/drawing/2014/main" id="{8D66ACAD-EC67-16B2-9E56-B720587EB485}"/>
              </a:ext>
            </a:extLst>
          </p:cNvPr>
          <p:cNvSpPr txBox="1"/>
          <p:nvPr/>
        </p:nvSpPr>
        <p:spPr>
          <a:xfrm>
            <a:off x="5020332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50" name="Google Shape;183;p26">
            <a:extLst>
              <a:ext uri="{FF2B5EF4-FFF2-40B4-BE49-F238E27FC236}">
                <a16:creationId xmlns:a16="http://schemas.microsoft.com/office/drawing/2014/main" id="{10B830FE-A2D0-8A8B-568F-A573BAE9BE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89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b="1" dirty="0"/>
              <a:t>Temporal</a:t>
            </a:r>
            <a:r>
              <a:rPr lang="zh-CN" altLang="en-US" b="1" dirty="0"/>
              <a:t> </a:t>
            </a:r>
            <a:r>
              <a:rPr lang="en" dirty="0"/>
              <a:t>Redis</a:t>
            </a:r>
            <a:r>
              <a:rPr lang="en-US" altLang="zh-CN" dirty="0" err="1"/>
              <a:t>tribution</a:t>
            </a:r>
            <a:r>
              <a:rPr lang="en-US" altLang="zh-CN" dirty="0"/>
              <a:t>:</a:t>
            </a:r>
            <a:r>
              <a:rPr lang="zh-CN" altLang="en-US" dirty="0"/>
              <a:t> </a:t>
            </a:r>
            <a:r>
              <a:rPr lang="en-US" altLang="zh-CN" dirty="0"/>
              <a:t>Maintains</a:t>
            </a:r>
            <a:r>
              <a:rPr lang="zh-CN" altLang="en-US" dirty="0"/>
              <a:t> </a:t>
            </a:r>
            <a:r>
              <a:rPr lang="en-US" altLang="zh-CN" dirty="0"/>
              <a:t>Sparse</a:t>
            </a:r>
            <a:r>
              <a:rPr lang="zh-CN" altLang="en-US" dirty="0"/>
              <a:t> </a:t>
            </a:r>
            <a:r>
              <a:rPr lang="en-US" altLang="zh-CN" dirty="0"/>
              <a:t>C</a:t>
            </a:r>
            <a:r>
              <a:rPr lang="zh-CN" altLang="en-US" dirty="0"/>
              <a:t> </a:t>
            </a:r>
            <a:r>
              <a:rPr lang="en-US" altLang="zh-CN" dirty="0"/>
              <a:t>On-the-fly</a:t>
            </a:r>
            <a:endParaRPr dirty="0"/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76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6995B626-083F-B1EA-5D31-9A2035F33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>
            <a:extLst>
              <a:ext uri="{FF2B5EF4-FFF2-40B4-BE49-F238E27FC236}">
                <a16:creationId xmlns:a16="http://schemas.microsoft.com/office/drawing/2014/main" id="{9A68C295-5A10-F340-37BA-8673D7B9BD8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6576B12-2B0D-9869-02B5-09D4D201E619}"/>
              </a:ext>
            </a:extLst>
          </p:cNvPr>
          <p:cNvGrpSpPr/>
          <p:nvPr/>
        </p:nvGrpSpPr>
        <p:grpSpPr>
          <a:xfrm>
            <a:off x="2762651" y="1459349"/>
            <a:ext cx="1152000" cy="1152000"/>
            <a:chOff x="2887928" y="3434873"/>
            <a:chExt cx="1296000" cy="129600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CE4A8F6-C6A3-890E-1FEF-8ED34040BF89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6482D8D-53BB-A5C0-91B8-C6674CFF1BE8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97A0728-CBA0-F1CE-3FA4-D76F253D05D6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595CAB-EA7D-D4E3-0F4A-002AB2ED8470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0F077E6-3ABD-EC7B-12BD-F8C6EF981E7F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F23A982-9D5B-7859-7790-6C34564CF387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B8A8D9-13BE-CDAE-4B31-64D2636041C8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9763C6B-0ABA-AF79-7F7A-51A2B1A0E963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E40E33C-A59E-21C8-ADE3-7931C8EA5495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C63026-28BF-BA0A-0BA8-C0D41B08BC39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7AA6BA2-E5F4-026B-52EC-A31C9B09743B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EEC9518-221F-214B-CD82-FCDACFC51099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F1D075A-B39F-27CA-F469-883074F6D001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A875D4-4D47-7B65-DE69-D32F2E394500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34A41DB-056D-8705-F1D9-007BB2843CB6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F1ADA14-D4A5-4FF1-5FEC-F27F213988C4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BB74468-A3D9-DA9C-9030-85B830DE0C48}"/>
              </a:ext>
            </a:extLst>
          </p:cNvPr>
          <p:cNvGrpSpPr/>
          <p:nvPr/>
        </p:nvGrpSpPr>
        <p:grpSpPr>
          <a:xfrm>
            <a:off x="5279202" y="1459349"/>
            <a:ext cx="1152000" cy="1152000"/>
            <a:chOff x="2887928" y="3434873"/>
            <a:chExt cx="1296000" cy="129600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D4927E8-6A7C-43F6-8A4C-69963F199B3C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0CC0893-4A18-D4B1-7214-8C7F47231E96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2752C4E-26A0-2F7F-CECC-25CA00D59963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19C7D6F-F3B8-4FC0-6604-EB1C00FDC6F3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B8E7F5E-14A9-8055-4477-EFE30387A5C7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1B32D14-340F-D160-D73D-1EA161456922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4AF5364-A23B-DE0E-1B56-E436F75778F5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6510DF-57C9-2C36-AFBF-D83D65D90750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7230124-4493-10D1-5F58-9A92CD353E3E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17C5B40-AB24-E24F-2295-C6334A29AC96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1430479-D12C-5B7A-4AC1-409C3DCB0061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6DDDBF7-D906-15F6-1C2A-A3062D350738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0A008C6-308E-7348-8D63-530E44F5FD6A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EF2F6EB-6AC1-C393-3A1D-FEAEC54E8831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9E70CE2-4BBF-CDF3-10C1-4703E967F48F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CE48E61-F784-0E0E-BE9B-F1676463573B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5641F4C-EE1A-1E29-0445-9198D7753CCB}"/>
              </a:ext>
            </a:extLst>
          </p:cNvPr>
          <p:cNvSpPr txBox="1"/>
          <p:nvPr/>
        </p:nvSpPr>
        <p:spPr>
          <a:xfrm>
            <a:off x="27557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785BD8E-5EED-FBC5-09A0-6B36C321DE09}"/>
              </a:ext>
            </a:extLst>
          </p:cNvPr>
          <p:cNvSpPr txBox="1"/>
          <p:nvPr/>
        </p:nvSpPr>
        <p:spPr>
          <a:xfrm>
            <a:off x="3043536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F3AC7E6-D12A-FBF6-5E5B-9219E0D51F17}"/>
              </a:ext>
            </a:extLst>
          </p:cNvPr>
          <p:cNvSpPr txBox="1"/>
          <p:nvPr/>
        </p:nvSpPr>
        <p:spPr>
          <a:xfrm>
            <a:off x="3331370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92454DD-1D68-D4BF-71F6-74337A59A803}"/>
              </a:ext>
            </a:extLst>
          </p:cNvPr>
          <p:cNvSpPr txBox="1"/>
          <p:nvPr/>
        </p:nvSpPr>
        <p:spPr>
          <a:xfrm>
            <a:off x="3616403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78F4DDF-1F99-FBED-33A3-282ECBC8F52C}"/>
              </a:ext>
            </a:extLst>
          </p:cNvPr>
          <p:cNvSpPr txBox="1"/>
          <p:nvPr/>
        </p:nvSpPr>
        <p:spPr>
          <a:xfrm>
            <a:off x="5282501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04F5C0F-8205-4872-2346-B24C491DE885}"/>
              </a:ext>
            </a:extLst>
          </p:cNvPr>
          <p:cNvSpPr txBox="1"/>
          <p:nvPr/>
        </p:nvSpPr>
        <p:spPr>
          <a:xfrm>
            <a:off x="5570335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AC38F18-C41C-0F99-3E5B-314417C82B84}"/>
              </a:ext>
            </a:extLst>
          </p:cNvPr>
          <p:cNvSpPr txBox="1"/>
          <p:nvPr/>
        </p:nvSpPr>
        <p:spPr>
          <a:xfrm>
            <a:off x="5858169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6F0253B2-D594-3C10-700E-4DBEC38C5455}"/>
              </a:ext>
            </a:extLst>
          </p:cNvPr>
          <p:cNvSpPr txBox="1"/>
          <p:nvPr/>
        </p:nvSpPr>
        <p:spPr>
          <a:xfrm>
            <a:off x="61432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C843A47-A0FA-6BA6-052F-612950930614}"/>
              </a:ext>
            </a:extLst>
          </p:cNvPr>
          <p:cNvSpPr/>
          <p:nvPr/>
        </p:nvSpPr>
        <p:spPr>
          <a:xfrm>
            <a:off x="2755702" y="2755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en-CN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07982F-7D42-CE22-2BF1-57C33FE2AA20}"/>
              </a:ext>
            </a:extLst>
          </p:cNvPr>
          <p:cNvSpPr/>
          <p:nvPr/>
        </p:nvSpPr>
        <p:spPr>
          <a:xfrm>
            <a:off x="3194651" y="2755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en-CN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D9A9E5C-07C3-C309-D7C2-38526EE1B80D}"/>
              </a:ext>
            </a:extLst>
          </p:cNvPr>
          <p:cNvSpPr/>
          <p:nvPr/>
        </p:nvSpPr>
        <p:spPr>
          <a:xfrm>
            <a:off x="2762222" y="3187347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en-CN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E2BC25A-A809-F0D2-2730-DBEFDCABADC6}"/>
              </a:ext>
            </a:extLst>
          </p:cNvPr>
          <p:cNvSpPr/>
          <p:nvPr/>
        </p:nvSpPr>
        <p:spPr>
          <a:xfrm>
            <a:off x="3194651" y="3187347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en-CN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6338D68-2226-4693-897C-B45BD61C9256}"/>
              </a:ext>
            </a:extLst>
          </p:cNvPr>
          <p:cNvSpPr/>
          <p:nvPr/>
        </p:nvSpPr>
        <p:spPr>
          <a:xfrm>
            <a:off x="2762222" y="3619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</a:t>
            </a:r>
            <a:endParaRPr lang="en-CN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AB5DC2C-7796-698A-A21F-F4362606BA99}"/>
              </a:ext>
            </a:extLst>
          </p:cNvPr>
          <p:cNvSpPr/>
          <p:nvPr/>
        </p:nvSpPr>
        <p:spPr>
          <a:xfrm>
            <a:off x="3194651" y="3619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en-CN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CD2B819-7D80-3C6D-4525-9E50AF7A32C1}"/>
              </a:ext>
            </a:extLst>
          </p:cNvPr>
          <p:cNvSpPr/>
          <p:nvPr/>
        </p:nvSpPr>
        <p:spPr>
          <a:xfrm>
            <a:off x="2762222" y="4051345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</a:t>
            </a:r>
            <a:endParaRPr lang="en-CN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0928A69-A30C-FAEC-8D40-D4AACA81983C}"/>
              </a:ext>
            </a:extLst>
          </p:cNvPr>
          <p:cNvSpPr/>
          <p:nvPr/>
        </p:nvSpPr>
        <p:spPr>
          <a:xfrm>
            <a:off x="3194651" y="4051345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en-C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53943C-A7AD-4788-D51A-6F0EE9AAA690}"/>
              </a:ext>
            </a:extLst>
          </p:cNvPr>
          <p:cNvSpPr/>
          <p:nvPr/>
        </p:nvSpPr>
        <p:spPr>
          <a:xfrm>
            <a:off x="5279202" y="2820151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1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8B183B-37DD-2C46-4EC0-45700AC0F491}"/>
              </a:ext>
            </a:extLst>
          </p:cNvPr>
          <p:cNvSpPr/>
          <p:nvPr/>
        </p:nvSpPr>
        <p:spPr>
          <a:xfrm>
            <a:off x="5718151" y="2820151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3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52A8F43-C0B1-9E60-80F9-50713C039D24}"/>
              </a:ext>
            </a:extLst>
          </p:cNvPr>
          <p:cNvSpPr/>
          <p:nvPr/>
        </p:nvSpPr>
        <p:spPr>
          <a:xfrm>
            <a:off x="5285722" y="3252150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1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F0D8651-46FE-212C-C446-D9FDDE65B4A3}"/>
              </a:ext>
            </a:extLst>
          </p:cNvPr>
          <p:cNvSpPr/>
          <p:nvPr/>
        </p:nvSpPr>
        <p:spPr>
          <a:xfrm>
            <a:off x="5718151" y="3252150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3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64D1743-E34D-74AF-2191-16DEEB878A44}"/>
              </a:ext>
            </a:extLst>
          </p:cNvPr>
          <p:cNvSpPr/>
          <p:nvPr/>
        </p:nvSpPr>
        <p:spPr>
          <a:xfrm>
            <a:off x="5285722" y="3684151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0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9A83B9F-2F15-0A57-8482-2081E3166A40}"/>
              </a:ext>
            </a:extLst>
          </p:cNvPr>
          <p:cNvSpPr/>
          <p:nvPr/>
        </p:nvSpPr>
        <p:spPr>
          <a:xfrm>
            <a:off x="5718151" y="3684151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A49DFC2-59D5-14F5-E509-84C1C6F8B9B2}"/>
              </a:ext>
            </a:extLst>
          </p:cNvPr>
          <p:cNvSpPr/>
          <p:nvPr/>
        </p:nvSpPr>
        <p:spPr>
          <a:xfrm>
            <a:off x="5285722" y="4116148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0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5DAF37E-F09E-4B86-B80C-9896C28D525E}"/>
              </a:ext>
            </a:extLst>
          </p:cNvPr>
          <p:cNvSpPr/>
          <p:nvPr/>
        </p:nvSpPr>
        <p:spPr>
          <a:xfrm>
            <a:off x="5718151" y="4116148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52" name="morph_colidx_L">
            <a:extLst>
              <a:ext uri="{FF2B5EF4-FFF2-40B4-BE49-F238E27FC236}">
                <a16:creationId xmlns:a16="http://schemas.microsoft.com/office/drawing/2014/main" id="{1A43C4FA-7E73-96AD-AC94-01E71EA667DD}"/>
              </a:ext>
            </a:extLst>
          </p:cNvPr>
          <p:cNvSpPr txBox="1"/>
          <p:nvPr/>
        </p:nvSpPr>
        <p:spPr>
          <a:xfrm>
            <a:off x="2493533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53" name="morph_colidx_R">
            <a:extLst>
              <a:ext uri="{FF2B5EF4-FFF2-40B4-BE49-F238E27FC236}">
                <a16:creationId xmlns:a16="http://schemas.microsoft.com/office/drawing/2014/main" id="{24F38356-87CC-AB15-C865-48B97DDA8A27}"/>
              </a:ext>
            </a:extLst>
          </p:cNvPr>
          <p:cNvSpPr txBox="1"/>
          <p:nvPr/>
        </p:nvSpPr>
        <p:spPr>
          <a:xfrm>
            <a:off x="5020332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61" name="Google Shape;183;p26">
            <a:extLst>
              <a:ext uri="{FF2B5EF4-FFF2-40B4-BE49-F238E27FC236}">
                <a16:creationId xmlns:a16="http://schemas.microsoft.com/office/drawing/2014/main" id="{D01BB1E5-E33C-A1A0-DFE3-BACFBE98AE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89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b="1" dirty="0"/>
              <a:t>Temporal</a:t>
            </a:r>
            <a:r>
              <a:rPr lang="zh-CN" altLang="en-US" b="1" dirty="0"/>
              <a:t> </a:t>
            </a:r>
            <a:r>
              <a:rPr lang="en" dirty="0"/>
              <a:t>Redis</a:t>
            </a:r>
            <a:r>
              <a:rPr lang="en-US" altLang="zh-CN" dirty="0" err="1"/>
              <a:t>tribution</a:t>
            </a:r>
            <a:r>
              <a:rPr lang="en-US" altLang="zh-CN" dirty="0"/>
              <a:t>:</a:t>
            </a:r>
            <a:r>
              <a:rPr lang="zh-CN" altLang="en-US" dirty="0"/>
              <a:t> </a:t>
            </a:r>
            <a:r>
              <a:rPr lang="en-US" altLang="zh-CN" dirty="0"/>
              <a:t>Maintains</a:t>
            </a:r>
            <a:r>
              <a:rPr lang="zh-CN" altLang="en-US" dirty="0"/>
              <a:t> </a:t>
            </a:r>
            <a:r>
              <a:rPr lang="en-US" altLang="zh-CN" dirty="0"/>
              <a:t>Sparse</a:t>
            </a:r>
            <a:r>
              <a:rPr lang="zh-CN" altLang="en-US" dirty="0"/>
              <a:t> </a:t>
            </a:r>
            <a:r>
              <a:rPr lang="en-US" altLang="zh-CN" dirty="0"/>
              <a:t>C</a:t>
            </a:r>
            <a:r>
              <a:rPr lang="zh-CN" altLang="en-US" dirty="0"/>
              <a:t> </a:t>
            </a:r>
            <a:r>
              <a:rPr lang="en-US" altLang="zh-CN" dirty="0"/>
              <a:t>On-the-fly</a:t>
            </a:r>
            <a:endParaRPr dirty="0"/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30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3B56FF29-3035-F477-A1D7-1062BF928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:a16="http://schemas.microsoft.com/office/drawing/2014/main" id="{7BB5BDF4-218C-9CD2-B406-1FC8DB97AEDF}"/>
              </a:ext>
            </a:extLst>
          </p:cNvPr>
          <p:cNvSpPr txBox="1"/>
          <p:nvPr/>
        </p:nvSpPr>
        <p:spPr>
          <a:xfrm>
            <a:off x="3388862" y="3380183"/>
            <a:ext cx="2040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>
                <a:latin typeface="Lato" panose="020F0502020204030203" pitchFamily="34" charset="77"/>
                <a:ea typeface="Menlo" panose="020B0609030804020204" pitchFamily="49" charset="0"/>
                <a:cs typeface="Menlo" panose="020B0609030804020204" pitchFamily="49" charset="0"/>
              </a:rPr>
              <a:t>New</a:t>
            </a:r>
            <a:r>
              <a:rPr lang="zh-CN" altLang="en-US" sz="1200" dirty="0">
                <a:latin typeface="Lato" panose="020F0502020204030203" pitchFamily="34" charset="77"/>
                <a:cs typeface="Menlo" panose="020B0609030804020204" pitchFamily="49" charset="0"/>
              </a:rPr>
              <a:t> </a:t>
            </a:r>
            <a:r>
              <a:rPr lang="en-US" altLang="zh-CN" sz="1200" dirty="0">
                <a:latin typeface="Lato" panose="020F0502020204030203" pitchFamily="34" charset="77"/>
                <a:ea typeface="Menlo" panose="020B0609030804020204" pitchFamily="49" charset="0"/>
                <a:cs typeface="Menlo" panose="020B0609030804020204" pitchFamily="49" charset="0"/>
              </a:rPr>
              <a:t>intersections</a:t>
            </a:r>
            <a:r>
              <a:rPr lang="zh-CN" altLang="en-US" sz="1200" dirty="0">
                <a:latin typeface="Lato" panose="020F0502020204030203" pitchFamily="34" charset="77"/>
                <a:cs typeface="Menlo" panose="020B0609030804020204" pitchFamily="49" charset="0"/>
              </a:rPr>
              <a:t> </a:t>
            </a:r>
            <a:endParaRPr lang="en-US" altLang="zh-CN" sz="1200" dirty="0">
              <a:latin typeface="Lato" panose="020F0502020204030203" pitchFamily="34" charset="77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algn="ctr"/>
            <a:r>
              <a:rPr lang="en-US" altLang="zh-CN" sz="1200" dirty="0">
                <a:latin typeface="Lato" panose="020F0502020204030203" pitchFamily="34" charset="77"/>
                <a:ea typeface="Menlo" panose="020B0609030804020204" pitchFamily="49" charset="0"/>
                <a:cs typeface="Menlo" panose="020B0609030804020204" pitchFamily="49" charset="0"/>
              </a:rPr>
              <a:t>update</a:t>
            </a:r>
            <a:r>
              <a:rPr lang="zh-CN" altLang="en-US" sz="1200" dirty="0">
                <a:latin typeface="Lato" panose="020F0502020204030203" pitchFamily="34" charset="77"/>
                <a:cs typeface="Menlo" panose="020B0609030804020204" pitchFamily="49" charset="0"/>
              </a:rPr>
              <a:t> </a:t>
            </a:r>
            <a:r>
              <a:rPr lang="en-US" altLang="zh-CN" sz="1200" dirty="0">
                <a:latin typeface="Lato" panose="020F0502020204030203" pitchFamily="34" charset="77"/>
                <a:ea typeface="Menlo" panose="020B0609030804020204" pitchFamily="49" charset="0"/>
                <a:cs typeface="Menlo" panose="020B0609030804020204" pitchFamily="49" charset="0"/>
              </a:rPr>
              <a:t>the</a:t>
            </a:r>
            <a:r>
              <a:rPr lang="zh-CN" altLang="en-US" sz="1200" dirty="0">
                <a:latin typeface="Lato" panose="020F0502020204030203" pitchFamily="34" charset="77"/>
                <a:cs typeface="Menlo" panose="020B0609030804020204" pitchFamily="49" charset="0"/>
              </a:rPr>
              <a:t> </a:t>
            </a:r>
            <a:r>
              <a:rPr lang="en-US" altLang="zh-CN" sz="1200" dirty="0">
                <a:latin typeface="Lato" panose="020F0502020204030203" pitchFamily="34" charset="77"/>
                <a:ea typeface="Menlo" panose="020B0609030804020204" pitchFamily="49" charset="0"/>
                <a:cs typeface="Menlo" panose="020B0609030804020204" pitchFamily="49" charset="0"/>
              </a:rPr>
              <a:t>distribution</a:t>
            </a:r>
            <a:endParaRPr lang="en-CN" sz="1200" dirty="0">
              <a:latin typeface="Lato" panose="020F0502020204030203" pitchFamily="34" charset="77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sp>
        <p:nvSpPr>
          <p:cNvPr id="184" name="Google Shape;184;p26">
            <a:extLst>
              <a:ext uri="{FF2B5EF4-FFF2-40B4-BE49-F238E27FC236}">
                <a16:creationId xmlns:a16="http://schemas.microsoft.com/office/drawing/2014/main" id="{08EA5818-F6FC-927D-9567-05BA631046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C29A69F-7774-AA89-7B2C-4D86A6730780}"/>
              </a:ext>
            </a:extLst>
          </p:cNvPr>
          <p:cNvGrpSpPr/>
          <p:nvPr/>
        </p:nvGrpSpPr>
        <p:grpSpPr>
          <a:xfrm>
            <a:off x="2762651" y="1459349"/>
            <a:ext cx="1152000" cy="1152000"/>
            <a:chOff x="2887928" y="3434873"/>
            <a:chExt cx="1296000" cy="129600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3BFAD48-3692-0764-139A-9D7DCEFE1FFD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7741E3C-ABCB-23B6-34B3-BE885233FB1C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FE5DF7E-108A-A823-01CC-D09BE9E48E4A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C71657D-8387-5F6D-E9A1-09BAD3D7BD66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499C3DF-4E7E-A6A9-98D3-F6D21DB787BC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1A4F830-3B5B-6A7D-2209-56B23FEA3DAE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B50467-BDA6-C5F2-4101-F7E5183838B8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C377549-652F-E7CC-F910-BFF52EC6EF81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9D3F930-A01E-82FA-4099-4EAB3CBB2117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231E872-BB3E-63B0-899F-5336A3808866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D5878D1-C340-C1EA-3D06-D07D8896D44D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08840DE-4ED2-E0EB-26E9-1498439F40F6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46FA81B-389A-414E-59DB-5C076FD898D0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AEE5C2A-1C88-3026-8B29-845D5C5DA7ED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5B8088D-CB92-D39F-9BC2-D90F4E0FE93A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EF30EB-7302-A25F-F3EA-44375CC43AE6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3121C99-FF77-75FB-B330-252F1747A60E}"/>
              </a:ext>
            </a:extLst>
          </p:cNvPr>
          <p:cNvGrpSpPr/>
          <p:nvPr/>
        </p:nvGrpSpPr>
        <p:grpSpPr>
          <a:xfrm>
            <a:off x="5279202" y="1459349"/>
            <a:ext cx="1152000" cy="1152000"/>
            <a:chOff x="2887928" y="3434873"/>
            <a:chExt cx="1296000" cy="129600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F66802D-C4D3-3308-31A1-534DDC1334B1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27A3A2-3228-8FC3-719B-F2F537D58037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3FA29F5-2E9B-1A6A-A0A2-393350D781C4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FE6EC3B-2314-FFE3-113B-313CEB813801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775A89B-D6ED-8079-C860-01D46C96DE64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D27C0CB-FF51-7741-880B-932EBE40C9B5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D7CFF4C-FEE0-521A-35E9-2D923A61193A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FDFC0B2-7DC3-E13F-C5C7-D21315F6AAD8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C2DC75F-4179-8DDC-D7CA-ECBF4629A725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08F3AA5-CC55-085F-F173-F50AD826AA37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40C9995-AD39-85AD-B7AE-AF9EBA5FE85E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162A99C-8BCD-E99C-1711-F5C97E1B27A5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486AC0E-557C-F94A-8624-3EC5505C0833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83CEA7E-661B-A562-1B51-3F43F8DA29FF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1074E05-D63F-908A-7F70-4BA6013B2253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FE8C0B0-4DF0-AA4B-A6B0-E04944D52881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5401D22-2D4D-CF03-C9CA-BBA81F42332F}"/>
              </a:ext>
            </a:extLst>
          </p:cNvPr>
          <p:cNvSpPr txBox="1"/>
          <p:nvPr/>
        </p:nvSpPr>
        <p:spPr>
          <a:xfrm>
            <a:off x="27557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4FB8397-D2FF-E722-4E11-2AC57BADE208}"/>
              </a:ext>
            </a:extLst>
          </p:cNvPr>
          <p:cNvSpPr txBox="1"/>
          <p:nvPr/>
        </p:nvSpPr>
        <p:spPr>
          <a:xfrm>
            <a:off x="3043536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C632783-9B21-35AA-3163-F6F267A5D31F}"/>
              </a:ext>
            </a:extLst>
          </p:cNvPr>
          <p:cNvSpPr txBox="1"/>
          <p:nvPr/>
        </p:nvSpPr>
        <p:spPr>
          <a:xfrm>
            <a:off x="3331370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3BF346F-5EFE-F76A-71C0-0B8CD2E288DF}"/>
              </a:ext>
            </a:extLst>
          </p:cNvPr>
          <p:cNvSpPr txBox="1"/>
          <p:nvPr/>
        </p:nvSpPr>
        <p:spPr>
          <a:xfrm>
            <a:off x="3616403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FFA6E57A-1FC8-AE42-7CEC-0289D54536E0}"/>
              </a:ext>
            </a:extLst>
          </p:cNvPr>
          <p:cNvSpPr txBox="1"/>
          <p:nvPr/>
        </p:nvSpPr>
        <p:spPr>
          <a:xfrm>
            <a:off x="5282501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0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F26FD4D3-9D6B-1AE2-E119-19CC3BDCC240}"/>
              </a:ext>
            </a:extLst>
          </p:cNvPr>
          <p:cNvSpPr txBox="1"/>
          <p:nvPr/>
        </p:nvSpPr>
        <p:spPr>
          <a:xfrm>
            <a:off x="5570335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1</a:t>
            </a:r>
            <a:endParaRPr lang="en-CN" dirty="0">
              <a:solidFill>
                <a:schemeClr val="bg2"/>
              </a:solidFill>
              <a:latin typeface="Lato" panose="02020603050405020304" pitchFamily="18" charset="0"/>
              <a:cs typeface="Lato" panose="02020603050405020304" pitchFamily="18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B590C034-92C1-E8EB-A7A3-E45B2C7CD8F5}"/>
              </a:ext>
            </a:extLst>
          </p:cNvPr>
          <p:cNvSpPr txBox="1"/>
          <p:nvPr/>
        </p:nvSpPr>
        <p:spPr>
          <a:xfrm>
            <a:off x="5858169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2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D32369A0-7273-65B6-CF24-8CFC615CA632}"/>
              </a:ext>
            </a:extLst>
          </p:cNvPr>
          <p:cNvSpPr txBox="1"/>
          <p:nvPr/>
        </p:nvSpPr>
        <p:spPr>
          <a:xfrm>
            <a:off x="6143202" y="1171349"/>
            <a:ext cx="288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  <a:latin typeface="Lato" panose="02020603050405020304" pitchFamily="18" charset="0"/>
                <a:cs typeface="Lato" panose="02020603050405020304" pitchFamily="18" charset="0"/>
              </a:rPr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0E081A2-4436-65C9-5CC0-8C57F302B811}"/>
              </a:ext>
            </a:extLst>
          </p:cNvPr>
          <p:cNvSpPr/>
          <p:nvPr/>
        </p:nvSpPr>
        <p:spPr>
          <a:xfrm>
            <a:off x="2755702" y="2755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en-CN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53F52EB-1FB4-D974-2FB9-ECA0035993BB}"/>
              </a:ext>
            </a:extLst>
          </p:cNvPr>
          <p:cNvSpPr/>
          <p:nvPr/>
        </p:nvSpPr>
        <p:spPr>
          <a:xfrm>
            <a:off x="3194651" y="2755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en-CN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CD312E3-DD8E-1767-6A50-8306A677EDEE}"/>
              </a:ext>
            </a:extLst>
          </p:cNvPr>
          <p:cNvSpPr/>
          <p:nvPr/>
        </p:nvSpPr>
        <p:spPr>
          <a:xfrm>
            <a:off x="2762222" y="3187347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en-CN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2B12BB3-D4D5-AE5D-D6E0-F32A8EECEEAD}"/>
              </a:ext>
            </a:extLst>
          </p:cNvPr>
          <p:cNvSpPr/>
          <p:nvPr/>
        </p:nvSpPr>
        <p:spPr>
          <a:xfrm>
            <a:off x="3194651" y="3187347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en-CN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59C2AF5-2E66-9A97-0D58-0CAD3EFC2D3A}"/>
              </a:ext>
            </a:extLst>
          </p:cNvPr>
          <p:cNvSpPr/>
          <p:nvPr/>
        </p:nvSpPr>
        <p:spPr>
          <a:xfrm>
            <a:off x="2762222" y="3619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</a:t>
            </a:r>
            <a:endParaRPr lang="en-CN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B324F26-89FC-1D47-465A-AC6CA486B2F2}"/>
              </a:ext>
            </a:extLst>
          </p:cNvPr>
          <p:cNvSpPr/>
          <p:nvPr/>
        </p:nvSpPr>
        <p:spPr>
          <a:xfrm>
            <a:off x="3194651" y="36193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en-CN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57F6E1B-4FEE-6438-5300-15DE08D032B6}"/>
              </a:ext>
            </a:extLst>
          </p:cNvPr>
          <p:cNvSpPr/>
          <p:nvPr/>
        </p:nvSpPr>
        <p:spPr>
          <a:xfrm>
            <a:off x="2762222" y="4051345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</a:t>
            </a:r>
            <a:endParaRPr lang="en-CN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F90EBE9-60A2-9430-D699-3B216B74F241}"/>
              </a:ext>
            </a:extLst>
          </p:cNvPr>
          <p:cNvSpPr/>
          <p:nvPr/>
        </p:nvSpPr>
        <p:spPr>
          <a:xfrm>
            <a:off x="3194651" y="4051345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en-C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809F0B-4935-88E0-6989-BD4F03B73495}"/>
              </a:ext>
            </a:extLst>
          </p:cNvPr>
          <p:cNvSpPr/>
          <p:nvPr/>
        </p:nvSpPr>
        <p:spPr>
          <a:xfrm>
            <a:off x="5279202" y="2820151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1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88F830-9773-4320-0AD0-FD6BF7A748F4}"/>
              </a:ext>
            </a:extLst>
          </p:cNvPr>
          <p:cNvSpPr/>
          <p:nvPr/>
        </p:nvSpPr>
        <p:spPr>
          <a:xfrm>
            <a:off x="5718151" y="2820151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3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AFFF4F2-8F16-B233-46B3-B6997804C939}"/>
              </a:ext>
            </a:extLst>
          </p:cNvPr>
          <p:cNvSpPr/>
          <p:nvPr/>
        </p:nvSpPr>
        <p:spPr>
          <a:xfrm>
            <a:off x="5285722" y="3252150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</a:t>
            </a:r>
            <a:endParaRPr lang="en-CN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8872C6-072F-D58A-ED1E-670E0AAECE26}"/>
              </a:ext>
            </a:extLst>
          </p:cNvPr>
          <p:cNvSpPr/>
          <p:nvPr/>
        </p:nvSpPr>
        <p:spPr>
          <a:xfrm>
            <a:off x="5718151" y="3252150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en-CN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AB470E9-197C-54F3-F8D6-BC043B130532}"/>
              </a:ext>
            </a:extLst>
          </p:cNvPr>
          <p:cNvSpPr/>
          <p:nvPr/>
        </p:nvSpPr>
        <p:spPr>
          <a:xfrm>
            <a:off x="5285722" y="3684151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0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D3DDB36-78AE-9C96-64A6-58523EB02611}"/>
              </a:ext>
            </a:extLst>
          </p:cNvPr>
          <p:cNvSpPr/>
          <p:nvPr/>
        </p:nvSpPr>
        <p:spPr>
          <a:xfrm>
            <a:off x="5718151" y="3684151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8524BAE-8115-7AAD-6686-18D959925A7C}"/>
              </a:ext>
            </a:extLst>
          </p:cNvPr>
          <p:cNvSpPr/>
          <p:nvPr/>
        </p:nvSpPr>
        <p:spPr>
          <a:xfrm>
            <a:off x="5285722" y="41161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0</a:t>
            </a:r>
            <a:endParaRPr lang="en-CN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EDD4306-21E4-23AB-42C5-78A128141DE8}"/>
              </a:ext>
            </a:extLst>
          </p:cNvPr>
          <p:cNvSpPr/>
          <p:nvPr/>
        </p:nvSpPr>
        <p:spPr>
          <a:xfrm>
            <a:off x="5718151" y="4116148"/>
            <a:ext cx="288000" cy="288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en-CN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A58EE4C-9A19-5646-1457-CE0DC8A84257}"/>
              </a:ext>
            </a:extLst>
          </p:cNvPr>
          <p:cNvSpPr/>
          <p:nvPr/>
        </p:nvSpPr>
        <p:spPr>
          <a:xfrm>
            <a:off x="6150580" y="3252150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3</a:t>
            </a:r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5CAE56A-EE3A-5D0F-B6C4-E03F04B4872B}"/>
              </a:ext>
            </a:extLst>
          </p:cNvPr>
          <p:cNvSpPr/>
          <p:nvPr/>
        </p:nvSpPr>
        <p:spPr>
          <a:xfrm>
            <a:off x="6150580" y="4116148"/>
            <a:ext cx="288000" cy="288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2</a:t>
            </a:r>
            <a:endParaRPr lang="en-CN" dirty="0">
              <a:solidFill>
                <a:schemeClr val="tx1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7C08CF6-6448-5EED-D348-F3B28403C6A4}"/>
              </a:ext>
            </a:extLst>
          </p:cNvPr>
          <p:cNvCxnSpPr>
            <a:cxnSpLocks/>
          </p:cNvCxnSpPr>
          <p:nvPr/>
        </p:nvCxnSpPr>
        <p:spPr>
          <a:xfrm>
            <a:off x="3626651" y="3619348"/>
            <a:ext cx="155494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morph_colidx_L">
            <a:extLst>
              <a:ext uri="{FF2B5EF4-FFF2-40B4-BE49-F238E27FC236}">
                <a16:creationId xmlns:a16="http://schemas.microsoft.com/office/drawing/2014/main" id="{81A49DBA-47B4-9E23-F5CE-548CC63EBCB6}"/>
              </a:ext>
            </a:extLst>
          </p:cNvPr>
          <p:cNvSpPr txBox="1"/>
          <p:nvPr/>
        </p:nvSpPr>
        <p:spPr>
          <a:xfrm>
            <a:off x="2493533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61" name="morph_colidx_R">
            <a:extLst>
              <a:ext uri="{FF2B5EF4-FFF2-40B4-BE49-F238E27FC236}">
                <a16:creationId xmlns:a16="http://schemas.microsoft.com/office/drawing/2014/main" id="{8325A5E6-326F-3E7A-8941-6D14FAAFC57E}"/>
              </a:ext>
            </a:extLst>
          </p:cNvPr>
          <p:cNvSpPr txBox="1"/>
          <p:nvPr/>
        </p:nvSpPr>
        <p:spPr>
          <a:xfrm>
            <a:off x="5020332" y="927614"/>
            <a:ext cx="1690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Lato" panose="020F0502020204030203" pitchFamily="34" charset="77"/>
              </a:rPr>
              <a:t>column</a:t>
            </a:r>
            <a:r>
              <a:rPr lang="zh-CN" altLang="en-US" dirty="0">
                <a:latin typeface="Lato" panose="020F0502020204030203" pitchFamily="34" charset="77"/>
              </a:rPr>
              <a:t> </a:t>
            </a:r>
            <a:r>
              <a:rPr lang="en-US" altLang="zh-CN" dirty="0">
                <a:latin typeface="Lato" panose="020F0502020204030203" pitchFamily="34" charset="77"/>
              </a:rPr>
              <a:t>indices</a:t>
            </a:r>
            <a:endParaRPr lang="en-CN" dirty="0">
              <a:latin typeface="Lato" panose="020F0502020204030203" pitchFamily="34" charset="77"/>
            </a:endParaRPr>
          </a:p>
        </p:txBody>
      </p:sp>
      <p:sp>
        <p:nvSpPr>
          <p:cNvPr id="129" name="Google Shape;183;p26">
            <a:extLst>
              <a:ext uri="{FF2B5EF4-FFF2-40B4-BE49-F238E27FC236}">
                <a16:creationId xmlns:a16="http://schemas.microsoft.com/office/drawing/2014/main" id="{914B6127-15DC-C689-9B74-0D0BFBE7E7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89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b="1" dirty="0"/>
              <a:t>Temporal</a:t>
            </a:r>
            <a:r>
              <a:rPr lang="zh-CN" altLang="en-US" b="1" dirty="0"/>
              <a:t> </a:t>
            </a:r>
            <a:r>
              <a:rPr lang="en" dirty="0"/>
              <a:t>Redis</a:t>
            </a:r>
            <a:r>
              <a:rPr lang="en-US" altLang="zh-CN" dirty="0" err="1"/>
              <a:t>tribution</a:t>
            </a:r>
            <a:r>
              <a:rPr lang="en-US" altLang="zh-CN" dirty="0"/>
              <a:t>:</a:t>
            </a:r>
            <a:r>
              <a:rPr lang="zh-CN" altLang="en-US" dirty="0"/>
              <a:t> </a:t>
            </a:r>
            <a:r>
              <a:rPr lang="en-US" altLang="zh-CN" dirty="0"/>
              <a:t>Maintains</a:t>
            </a:r>
            <a:r>
              <a:rPr lang="zh-CN" altLang="en-US" dirty="0"/>
              <a:t> </a:t>
            </a:r>
            <a:r>
              <a:rPr lang="en-US" altLang="zh-CN" dirty="0"/>
              <a:t>Sparse</a:t>
            </a:r>
            <a:r>
              <a:rPr lang="zh-CN" altLang="en-US" dirty="0"/>
              <a:t> </a:t>
            </a:r>
            <a:r>
              <a:rPr lang="en-US" altLang="zh-CN" dirty="0"/>
              <a:t>C</a:t>
            </a:r>
            <a:r>
              <a:rPr lang="zh-CN" altLang="en-US" dirty="0"/>
              <a:t> </a:t>
            </a:r>
            <a:r>
              <a:rPr lang="en-US" altLang="zh-CN" dirty="0"/>
              <a:t>On-the-fly</a:t>
            </a:r>
            <a:endParaRPr dirty="0"/>
          </a:p>
        </p:txBody>
      </p:sp>
      <p:pic>
        <p:nvPicPr>
          <p:cNvPr id="75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38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>
          <a:extLst>
            <a:ext uri="{FF2B5EF4-FFF2-40B4-BE49-F238E27FC236}">
              <a16:creationId xmlns:a16="http://schemas.microsoft.com/office/drawing/2014/main" id="{58738BA6-9B51-7A75-6D58-48B03C0C8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Highlight"/>
          <p:cNvSpPr txBox="1"/>
          <p:nvPr/>
        </p:nvSpPr>
        <p:spPr>
          <a:xfrm>
            <a:off x="600000" y="2000000"/>
            <a:ext cx="7944000" cy="82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4F81BD"/>
                </a:solidFill>
                <a:latin typeface="Lato"/>
                <a:cs typeface="Lato"/>
              </a:rPr>
              <a:t>Seg</a:t>
            </a:r>
            <a:r>
              <a:rPr lang="en-US" sz="3200" b="1" dirty="0">
                <a:solidFill>
                  <a:srgbClr val="9BBB59"/>
                </a:solidFill>
                <a:latin typeface="Lato"/>
                <a:cs typeface="Lato"/>
              </a:rPr>
              <a:t>Fold</a:t>
            </a:r>
            <a:r>
              <a:rPr lang="en-US" sz="3200" b="1" dirty="0">
                <a:solidFill>
                  <a:srgbClr val="0F6FA3"/>
                </a:solidFill>
                <a:latin typeface="Lato"/>
                <a:cs typeface="Lato"/>
              </a:rPr>
              <a:t>: a new microarchitecture</a:t>
            </a:r>
          </a:p>
        </p:txBody>
      </p:sp>
      <p:sp>
        <p:nvSpPr>
          <p:cNvPr id="61" name="Content"/>
          <p:cNvSpPr txBox="1"/>
          <p:nvPr/>
        </p:nvSpPr>
        <p:spPr>
          <a:xfrm>
            <a:off x="1100000" y="2920000"/>
            <a:ext cx="6944000" cy="9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</a:pPr>
            <a:r>
              <a:rPr lang="en-US" sz="2000" dirty="0">
                <a:solidFill>
                  <a:srgbClr val="5A6B72"/>
                </a:solidFill>
                <a:latin typeface="Lato"/>
                <a:cs typeface="Lato"/>
              </a:rPr>
              <a:t>A specialized memory controller and hierarchical network support the dynamic dataflow.</a:t>
            </a:r>
          </a:p>
        </p:txBody>
      </p:sp>
      <p:sp>
        <p:nvSpPr>
          <p:cNvPr id="164" name="Google Shape;164;p23">
            <a:extLst>
              <a:ext uri="{FF2B5EF4-FFF2-40B4-BE49-F238E27FC236}">
                <a16:creationId xmlns:a16="http://schemas.microsoft.com/office/drawing/2014/main" id="{56803545-2E10-3D16-B0A6-390B5756E7C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  <p:sp>
        <p:nvSpPr>
          <p:cNvPr id="70" name="b0"/>
          <p:cNvSpPr/>
          <p:nvPr/>
        </p:nvSpPr>
        <p:spPr>
          <a:xfrm>
            <a:off x="4082000" y="1620000"/>
            <a:ext cx="300000" cy="54000"/>
          </a:xfrm>
          <a:prstGeom prst="rect">
            <a:avLst/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" name="b1"/>
          <p:cNvSpPr/>
          <p:nvPr/>
        </p:nvSpPr>
        <p:spPr>
          <a:xfrm>
            <a:off x="4422000" y="1620000"/>
            <a:ext cx="300000" cy="54000"/>
          </a:xfrm>
          <a:prstGeom prst="rect">
            <a:avLst/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2" name="b2"/>
          <p:cNvSpPr/>
          <p:nvPr/>
        </p:nvSpPr>
        <p:spPr>
          <a:xfrm>
            <a:off x="4762000" y="1620000"/>
            <a:ext cx="300000" cy="54000"/>
          </a:xfrm>
          <a:prstGeom prst="rect">
            <a:avLst/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8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5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8AB65-54BD-5B49-A79F-E1271EDA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3D5060-ADA0-DD43-467E-EC50A5F00F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37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BC5509A0-22E0-2CD3-3511-C274954A9D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 err="1"/>
              <a:t>SegFold</a:t>
            </a:r>
            <a:r>
              <a:rPr lang="zh-CN" altLang="en-US" dirty="0"/>
              <a:t> </a:t>
            </a:r>
            <a:r>
              <a:rPr lang="en-US" altLang="zh-CN" dirty="0"/>
              <a:t>Microarchitecture:</a:t>
            </a:r>
            <a:r>
              <a:rPr lang="zh-CN" altLang="en-US" dirty="0"/>
              <a:t> </a:t>
            </a:r>
            <a:r>
              <a:rPr lang="en-US" altLang="zh-CN" dirty="0"/>
              <a:t>Computation</a:t>
            </a:r>
            <a:endParaRPr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0E75B188-3D2E-1914-91E9-3D62B5AB995C}"/>
              </a:ext>
            </a:extLst>
          </p:cNvPr>
          <p:cNvSpPr/>
          <p:nvPr/>
        </p:nvSpPr>
        <p:spPr>
          <a:xfrm>
            <a:off x="3708411" y="141723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B7C3B1FC-4E9B-4B86-BB56-DDF1357ADE22}"/>
              </a:ext>
            </a:extLst>
          </p:cNvPr>
          <p:cNvSpPr/>
          <p:nvPr/>
        </p:nvSpPr>
        <p:spPr>
          <a:xfrm>
            <a:off x="4392000" y="1414800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A7A3CA1C-1793-7C8C-613A-D8819231C41C}"/>
              </a:ext>
            </a:extLst>
          </p:cNvPr>
          <p:cNvSpPr/>
          <p:nvPr/>
        </p:nvSpPr>
        <p:spPr>
          <a:xfrm>
            <a:off x="5075589" y="1414800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691377-FA6A-9ACA-16C5-8E8CD882C280}"/>
              </a:ext>
            </a:extLst>
          </p:cNvPr>
          <p:cNvSpPr/>
          <p:nvPr/>
        </p:nvSpPr>
        <p:spPr>
          <a:xfrm>
            <a:off x="3708411" y="217022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2A49B52-FED1-C9EC-52E9-2300F68BE39D}"/>
              </a:ext>
            </a:extLst>
          </p:cNvPr>
          <p:cNvSpPr/>
          <p:nvPr/>
        </p:nvSpPr>
        <p:spPr>
          <a:xfrm>
            <a:off x="4392000" y="216779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87B0FB-F75C-102F-75D6-1246A545D847}"/>
              </a:ext>
            </a:extLst>
          </p:cNvPr>
          <p:cNvSpPr/>
          <p:nvPr/>
        </p:nvSpPr>
        <p:spPr>
          <a:xfrm>
            <a:off x="5075589" y="217022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D8081C0-F36B-1AAD-724D-547B015C5751}"/>
              </a:ext>
            </a:extLst>
          </p:cNvPr>
          <p:cNvSpPr/>
          <p:nvPr/>
        </p:nvSpPr>
        <p:spPr>
          <a:xfrm>
            <a:off x="3708411" y="292222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63042DF-B961-C106-5B1E-33346B2FEDFD}"/>
              </a:ext>
            </a:extLst>
          </p:cNvPr>
          <p:cNvSpPr/>
          <p:nvPr/>
        </p:nvSpPr>
        <p:spPr>
          <a:xfrm>
            <a:off x="4392000" y="2919797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561A4D8-A74B-3A46-A630-E55D7E9EB559}"/>
              </a:ext>
            </a:extLst>
          </p:cNvPr>
          <p:cNvSpPr/>
          <p:nvPr/>
        </p:nvSpPr>
        <p:spPr>
          <a:xfrm>
            <a:off x="5075589" y="291717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78FAAFE-35D3-161F-78B7-476F36B0D2C9}"/>
              </a:ext>
            </a:extLst>
          </p:cNvPr>
          <p:cNvSpPr/>
          <p:nvPr/>
        </p:nvSpPr>
        <p:spPr>
          <a:xfrm>
            <a:off x="3708411" y="366436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081D8FF-5D72-6406-AFE8-3FF4B3C5E3C3}"/>
              </a:ext>
            </a:extLst>
          </p:cNvPr>
          <p:cNvSpPr/>
          <p:nvPr/>
        </p:nvSpPr>
        <p:spPr>
          <a:xfrm>
            <a:off x="4392000" y="366193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F4F3CC9-D8E1-F4F8-3726-24F255239A4F}"/>
              </a:ext>
            </a:extLst>
          </p:cNvPr>
          <p:cNvSpPr/>
          <p:nvPr/>
        </p:nvSpPr>
        <p:spPr>
          <a:xfrm>
            <a:off x="5075589" y="36581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25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D0065-57C2-F2DA-5148-AC22454D8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96043D2-0FE6-0679-F51D-D2173185D602}"/>
              </a:ext>
            </a:extLst>
          </p:cNvPr>
          <p:cNvCxnSpPr/>
          <p:nvPr/>
        </p:nvCxnSpPr>
        <p:spPr>
          <a:xfrm>
            <a:off x="4572000" y="3274742"/>
            <a:ext cx="0" cy="392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D38B359-6BA4-B12B-6ECF-F56A0092BDA1}"/>
              </a:ext>
            </a:extLst>
          </p:cNvPr>
          <p:cNvCxnSpPr/>
          <p:nvPr/>
        </p:nvCxnSpPr>
        <p:spPr>
          <a:xfrm>
            <a:off x="5267445" y="3274742"/>
            <a:ext cx="0" cy="392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8EEF29E-ED77-EB08-36A1-CEDA9A0ADFAE}"/>
              </a:ext>
            </a:extLst>
          </p:cNvPr>
          <p:cNvCxnSpPr/>
          <p:nvPr/>
        </p:nvCxnSpPr>
        <p:spPr>
          <a:xfrm>
            <a:off x="3888411" y="3277173"/>
            <a:ext cx="0" cy="392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59FA43-99DE-9542-1BE5-5908E3C7CCB7}"/>
              </a:ext>
            </a:extLst>
          </p:cNvPr>
          <p:cNvCxnSpPr/>
          <p:nvPr/>
        </p:nvCxnSpPr>
        <p:spPr>
          <a:xfrm>
            <a:off x="4574211" y="2521749"/>
            <a:ext cx="0" cy="392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537541F-60D8-35D3-0521-BDE479F13CE3}"/>
              </a:ext>
            </a:extLst>
          </p:cNvPr>
          <p:cNvCxnSpPr/>
          <p:nvPr/>
        </p:nvCxnSpPr>
        <p:spPr>
          <a:xfrm>
            <a:off x="5269656" y="2521749"/>
            <a:ext cx="0" cy="392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6DBFD3-48EA-6B24-3264-5ABC1E1CCAB5}"/>
              </a:ext>
            </a:extLst>
          </p:cNvPr>
          <p:cNvCxnSpPr/>
          <p:nvPr/>
        </p:nvCxnSpPr>
        <p:spPr>
          <a:xfrm>
            <a:off x="3890622" y="2524180"/>
            <a:ext cx="0" cy="392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CD146F0-EF17-494B-C41D-D21494B3A1DE}"/>
              </a:ext>
            </a:extLst>
          </p:cNvPr>
          <p:cNvCxnSpPr/>
          <p:nvPr/>
        </p:nvCxnSpPr>
        <p:spPr>
          <a:xfrm>
            <a:off x="4572000" y="1774800"/>
            <a:ext cx="0" cy="392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C6BB040-E2BD-3C7D-8B77-745E28795D66}"/>
              </a:ext>
            </a:extLst>
          </p:cNvPr>
          <p:cNvCxnSpPr/>
          <p:nvPr/>
        </p:nvCxnSpPr>
        <p:spPr>
          <a:xfrm>
            <a:off x="5267445" y="1774800"/>
            <a:ext cx="0" cy="392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A0690CA-0D5F-F48E-E980-318D6EFF359C}"/>
              </a:ext>
            </a:extLst>
          </p:cNvPr>
          <p:cNvCxnSpPr>
            <a:stCxn id="132" idx="2"/>
            <a:endCxn id="23" idx="0"/>
          </p:cNvCxnSpPr>
          <p:nvPr/>
        </p:nvCxnSpPr>
        <p:spPr>
          <a:xfrm>
            <a:off x="3888411" y="1777231"/>
            <a:ext cx="0" cy="392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2F419-F619-C704-CA5B-FA906387E60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38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8975D9E7-D691-4384-6C53-6966FE87D1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 err="1"/>
              <a:t>SegFold</a:t>
            </a:r>
            <a:r>
              <a:rPr lang="zh-CN" altLang="en-US" dirty="0"/>
              <a:t> </a:t>
            </a:r>
            <a:r>
              <a:rPr lang="en-US" altLang="zh-CN" dirty="0"/>
              <a:t>Microarchitecture:</a:t>
            </a:r>
            <a:r>
              <a:rPr lang="zh-CN" altLang="en-US" dirty="0"/>
              <a:t> </a:t>
            </a:r>
            <a:r>
              <a:rPr lang="en-US" altLang="zh-CN" dirty="0"/>
              <a:t>Computation</a:t>
            </a:r>
            <a:endParaRPr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EA18A200-413D-6ECE-69D5-71C881C018B1}"/>
              </a:ext>
            </a:extLst>
          </p:cNvPr>
          <p:cNvSpPr/>
          <p:nvPr/>
        </p:nvSpPr>
        <p:spPr>
          <a:xfrm>
            <a:off x="3708411" y="141723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2601B129-FDAC-D76C-9179-4D8DFD4E9087}"/>
              </a:ext>
            </a:extLst>
          </p:cNvPr>
          <p:cNvSpPr/>
          <p:nvPr/>
        </p:nvSpPr>
        <p:spPr>
          <a:xfrm>
            <a:off x="4392000" y="1414800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928CDD79-46DF-5DCD-D87A-B5370A6D389C}"/>
              </a:ext>
            </a:extLst>
          </p:cNvPr>
          <p:cNvSpPr/>
          <p:nvPr/>
        </p:nvSpPr>
        <p:spPr>
          <a:xfrm>
            <a:off x="5075589" y="1414800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25BC69-1974-1E23-7372-A5DACA3433C8}"/>
              </a:ext>
            </a:extLst>
          </p:cNvPr>
          <p:cNvSpPr/>
          <p:nvPr/>
        </p:nvSpPr>
        <p:spPr>
          <a:xfrm>
            <a:off x="3708411" y="1876138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24087A-FC1B-9EA2-21AC-F254DDFD7BB9}"/>
              </a:ext>
            </a:extLst>
          </p:cNvPr>
          <p:cNvSpPr/>
          <p:nvPr/>
        </p:nvSpPr>
        <p:spPr>
          <a:xfrm>
            <a:off x="3708411" y="217022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8EC99D-30AE-AB68-1BA5-F65D7BB5295A}"/>
              </a:ext>
            </a:extLst>
          </p:cNvPr>
          <p:cNvSpPr/>
          <p:nvPr/>
        </p:nvSpPr>
        <p:spPr>
          <a:xfrm>
            <a:off x="4392000" y="216779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009FB08-F7BB-2A5F-D46D-25A218B62C71}"/>
              </a:ext>
            </a:extLst>
          </p:cNvPr>
          <p:cNvSpPr/>
          <p:nvPr/>
        </p:nvSpPr>
        <p:spPr>
          <a:xfrm>
            <a:off x="5075589" y="217022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4581653-BB69-4B95-521E-2913613DB295}"/>
              </a:ext>
            </a:extLst>
          </p:cNvPr>
          <p:cNvSpPr/>
          <p:nvPr/>
        </p:nvSpPr>
        <p:spPr>
          <a:xfrm>
            <a:off x="3708411" y="2629131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9FA14F5-843F-A286-A1BA-BA1DE94AB614}"/>
              </a:ext>
            </a:extLst>
          </p:cNvPr>
          <p:cNvSpPr/>
          <p:nvPr/>
        </p:nvSpPr>
        <p:spPr>
          <a:xfrm>
            <a:off x="3708411" y="292222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531E976-D83D-42FA-5FE5-14BF2A366147}"/>
              </a:ext>
            </a:extLst>
          </p:cNvPr>
          <p:cNvSpPr/>
          <p:nvPr/>
        </p:nvSpPr>
        <p:spPr>
          <a:xfrm>
            <a:off x="4392000" y="2919797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CF64D7E-C470-1A16-C34E-9B9E082AC495}"/>
              </a:ext>
            </a:extLst>
          </p:cNvPr>
          <p:cNvSpPr/>
          <p:nvPr/>
        </p:nvSpPr>
        <p:spPr>
          <a:xfrm>
            <a:off x="5075589" y="291717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4B057C8-519F-70CB-CA60-3290941EDEB7}"/>
              </a:ext>
            </a:extLst>
          </p:cNvPr>
          <p:cNvSpPr/>
          <p:nvPr/>
        </p:nvSpPr>
        <p:spPr>
          <a:xfrm>
            <a:off x="3708411" y="3381135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AFDB571-51B0-1FAD-ED52-D6F92AE7953D}"/>
              </a:ext>
            </a:extLst>
          </p:cNvPr>
          <p:cNvSpPr/>
          <p:nvPr/>
        </p:nvSpPr>
        <p:spPr>
          <a:xfrm>
            <a:off x="3708411" y="3664364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9E56085-9E00-F40E-79DC-3E4EA94CE10A}"/>
              </a:ext>
            </a:extLst>
          </p:cNvPr>
          <p:cNvSpPr/>
          <p:nvPr/>
        </p:nvSpPr>
        <p:spPr>
          <a:xfrm>
            <a:off x="4392000" y="3661933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1A59DD2-A8D8-AFC9-C7A8-EE45A43F70F4}"/>
              </a:ext>
            </a:extLst>
          </p:cNvPr>
          <p:cNvSpPr/>
          <p:nvPr/>
        </p:nvSpPr>
        <p:spPr>
          <a:xfrm>
            <a:off x="5075589" y="36581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97A21B0-D114-DA99-1010-050BA28CFF94}"/>
              </a:ext>
            </a:extLst>
          </p:cNvPr>
          <p:cNvSpPr/>
          <p:nvPr/>
        </p:nvSpPr>
        <p:spPr>
          <a:xfrm>
            <a:off x="3708411" y="4123271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970" name="acc0">
            <a:extLst>
              <a:ext uri="{FF2B5EF4-FFF2-40B4-BE49-F238E27FC236}">
                <a16:creationId xmlns:a16="http://schemas.microsoft.com/office/drawing/2014/main" id="{BBFFBD2A-6815-19D9-6C71-02C16DB05F98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>
            <a:extLst>
              <a:ext uri="{FF2B5EF4-FFF2-40B4-BE49-F238E27FC236}">
                <a16:creationId xmlns:a16="http://schemas.microsoft.com/office/drawing/2014/main" id="{6AF26BF5-7E5B-BAED-DD1A-3BE663E8399A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>
            <a:extLst>
              <a:ext uri="{FF2B5EF4-FFF2-40B4-BE49-F238E27FC236}">
                <a16:creationId xmlns:a16="http://schemas.microsoft.com/office/drawing/2014/main" id="{B8CE2E9E-FA42-F4D3-90D3-39DF9B2A84B3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>
            <a:extLst>
              <a:ext uri="{FF2B5EF4-FFF2-40B4-BE49-F238E27FC236}">
                <a16:creationId xmlns:a16="http://schemas.microsoft.com/office/drawing/2014/main" id="{7E413DF7-ED06-A0E4-5CCE-1D0430105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17A4401-882A-F6E0-D1D8-B443D378E255}"/>
              </a:ext>
            </a:extLst>
          </p:cNvPr>
          <p:cNvCxnSpPr>
            <a:stCxn id="132" idx="3"/>
            <a:endCxn id="162" idx="1"/>
          </p:cNvCxnSpPr>
          <p:nvPr/>
        </p:nvCxnSpPr>
        <p:spPr>
          <a:xfrm flipV="1">
            <a:off x="4068411" y="1594800"/>
            <a:ext cx="323589" cy="24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56C470-E484-7165-FBC0-5ABEEF21E7EB}"/>
              </a:ext>
            </a:extLst>
          </p:cNvPr>
          <p:cNvCxnSpPr/>
          <p:nvPr/>
        </p:nvCxnSpPr>
        <p:spPr>
          <a:xfrm flipV="1">
            <a:off x="4750420" y="1590925"/>
            <a:ext cx="323589" cy="24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D1737A5-FA0F-7CD3-E029-7BE9516312F2}"/>
              </a:ext>
            </a:extLst>
          </p:cNvPr>
          <p:cNvCxnSpPr/>
          <p:nvPr/>
        </p:nvCxnSpPr>
        <p:spPr>
          <a:xfrm flipV="1">
            <a:off x="4068411" y="2330686"/>
            <a:ext cx="323589" cy="24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1E66CB2-7B63-645D-C389-3447F6503780}"/>
              </a:ext>
            </a:extLst>
          </p:cNvPr>
          <p:cNvCxnSpPr/>
          <p:nvPr/>
        </p:nvCxnSpPr>
        <p:spPr>
          <a:xfrm flipV="1">
            <a:off x="4750420" y="2326811"/>
            <a:ext cx="323589" cy="24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5DDC129-39B2-544A-561B-3E82FD7C0232}"/>
              </a:ext>
            </a:extLst>
          </p:cNvPr>
          <p:cNvCxnSpPr/>
          <p:nvPr/>
        </p:nvCxnSpPr>
        <p:spPr>
          <a:xfrm flipV="1">
            <a:off x="4068411" y="3118889"/>
            <a:ext cx="323589" cy="24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4BB64A0-4079-125A-7379-800D9746154A}"/>
              </a:ext>
            </a:extLst>
          </p:cNvPr>
          <p:cNvCxnSpPr/>
          <p:nvPr/>
        </p:nvCxnSpPr>
        <p:spPr>
          <a:xfrm flipV="1">
            <a:off x="4750420" y="3115014"/>
            <a:ext cx="323589" cy="24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5990A2-6507-16FB-A2E2-216C82DEB4BF}"/>
              </a:ext>
            </a:extLst>
          </p:cNvPr>
          <p:cNvCxnSpPr/>
          <p:nvPr/>
        </p:nvCxnSpPr>
        <p:spPr>
          <a:xfrm flipV="1">
            <a:off x="4055679" y="3854896"/>
            <a:ext cx="323589" cy="24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A5DC111-4F98-D336-0228-A2088C939B3F}"/>
              </a:ext>
            </a:extLst>
          </p:cNvPr>
          <p:cNvCxnSpPr/>
          <p:nvPr/>
        </p:nvCxnSpPr>
        <p:spPr>
          <a:xfrm flipV="1">
            <a:off x="4737688" y="3851021"/>
            <a:ext cx="323589" cy="24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F0B23972-FA10-8CE5-5887-F161F2519F7A}"/>
              </a:ext>
            </a:extLst>
          </p:cNvPr>
          <p:cNvSpPr/>
          <p:nvPr/>
        </p:nvSpPr>
        <p:spPr>
          <a:xfrm>
            <a:off x="3012967" y="1414800"/>
            <a:ext cx="464173" cy="28866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316C59E-0E6B-ACC4-D7E3-62EC90C5E6FD}"/>
              </a:ext>
            </a:extLst>
          </p:cNvPr>
          <p:cNvCxnSpPr/>
          <p:nvPr/>
        </p:nvCxnSpPr>
        <p:spPr>
          <a:xfrm>
            <a:off x="3084945" y="1774800"/>
            <a:ext cx="83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3384C25-D080-D551-5154-429387219D7A}"/>
              </a:ext>
            </a:extLst>
          </p:cNvPr>
          <p:cNvCxnSpPr/>
          <p:nvPr/>
        </p:nvCxnSpPr>
        <p:spPr>
          <a:xfrm>
            <a:off x="3308137" y="1774800"/>
            <a:ext cx="83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00ADD49-BF18-7B2D-BF5B-574CC712BF71}"/>
              </a:ext>
            </a:extLst>
          </p:cNvPr>
          <p:cNvCxnSpPr>
            <a:cxnSpLocks/>
          </p:cNvCxnSpPr>
          <p:nvPr/>
        </p:nvCxnSpPr>
        <p:spPr>
          <a:xfrm>
            <a:off x="3084945" y="4018171"/>
            <a:ext cx="83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895C4AB-36DD-4DB3-30BD-85D59B53A481}"/>
              </a:ext>
            </a:extLst>
          </p:cNvPr>
          <p:cNvCxnSpPr>
            <a:cxnSpLocks/>
          </p:cNvCxnSpPr>
          <p:nvPr/>
        </p:nvCxnSpPr>
        <p:spPr>
          <a:xfrm>
            <a:off x="3308137" y="4018171"/>
            <a:ext cx="83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C666C8C-6D7B-5493-805A-F6D7FA8C3E16}"/>
              </a:ext>
            </a:extLst>
          </p:cNvPr>
          <p:cNvCxnSpPr/>
          <p:nvPr/>
        </p:nvCxnSpPr>
        <p:spPr>
          <a:xfrm>
            <a:off x="3168073" y="1774800"/>
            <a:ext cx="140064" cy="224337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3E1A700-83F0-A7D6-7EB5-085C3C64A22E}"/>
              </a:ext>
            </a:extLst>
          </p:cNvPr>
          <p:cNvCxnSpPr/>
          <p:nvPr/>
        </p:nvCxnSpPr>
        <p:spPr>
          <a:xfrm flipH="1">
            <a:off x="3168073" y="1774800"/>
            <a:ext cx="140064" cy="224337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65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1222B-7A4A-20F2-E90A-735017BA2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A7EA2-566B-F531-B3C9-354F28F9E5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39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D76625C4-2E12-D6C2-1C9D-4EEBB5D114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 err="1"/>
              <a:t>SegFold</a:t>
            </a:r>
            <a:r>
              <a:rPr lang="zh-CN" altLang="en-US" dirty="0"/>
              <a:t> </a:t>
            </a:r>
            <a:r>
              <a:rPr lang="en-US" altLang="zh-CN" dirty="0"/>
              <a:t>Microarchitecture:</a:t>
            </a:r>
            <a:r>
              <a:rPr lang="zh-CN" altLang="en-US" dirty="0"/>
              <a:t> </a:t>
            </a:r>
            <a:r>
              <a:rPr lang="en-US" altLang="zh-CN" dirty="0"/>
              <a:t>Memory</a:t>
            </a:r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75B3BC-075F-6086-6FFD-64017D980AC5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Cache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D03BFCDD-C86E-DCAF-D07A-7458CCB6AF9A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DRAM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3C9862C-F2B9-4818-5049-B0352B4D1EBC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BB311EEB-E158-2F2E-872D-FB25F8001308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B8D09F21-2913-07DE-DDED-4B504E04BF86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24AF19-32C0-6171-2239-FFF8995CD4E9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036C9BF-1F8C-316E-97D0-3DDF05B59CE5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90547-8451-9064-4006-5AB1A926C31A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5EBFE3F-5FEC-AFA4-A825-7A79F28D4E8C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3690F7-CA52-4A83-1F17-FB6106EB10B1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C819AE5-AE88-5C96-74A0-4671156D9E90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686E6E2-2070-6396-E550-51343F2BBD1E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47DD1DD-5F1F-06F6-4A85-ACD797A71842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E33D99A-99C1-0853-77BE-A039EDEA1633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F108C03-D4E4-AFEA-B936-C3A288F6A234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15DF11B-DA16-C6F3-2C7A-30DE913DB915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ACE2AAA-976D-AFBF-6842-52D71DA78AF5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D38EC2A-B1E2-5BA1-CCF6-A845B6ACF5CF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970" name="acc0">
            <a:extLst>
              <a:ext uri="{FF2B5EF4-FFF2-40B4-BE49-F238E27FC236}">
                <a16:creationId xmlns:a16="http://schemas.microsoft.com/office/drawing/2014/main" id="{5AE686F4-94A4-30A2-131D-7D83A5BEE03E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>
            <a:extLst>
              <a:ext uri="{FF2B5EF4-FFF2-40B4-BE49-F238E27FC236}">
                <a16:creationId xmlns:a16="http://schemas.microsoft.com/office/drawing/2014/main" id="{33B68DE8-1012-C419-D36F-F008F25AA698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>
            <a:extLst>
              <a:ext uri="{FF2B5EF4-FFF2-40B4-BE49-F238E27FC236}">
                <a16:creationId xmlns:a16="http://schemas.microsoft.com/office/drawing/2014/main" id="{BEFCDB48-F6B2-EA7D-C013-98F0275F3EA9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>
            <a:extLst>
              <a:ext uri="{FF2B5EF4-FFF2-40B4-BE49-F238E27FC236}">
                <a16:creationId xmlns:a16="http://schemas.microsoft.com/office/drawing/2014/main" id="{ACBCB41B-5312-38B5-E9F8-B2BFF73AC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32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D3C60217-1F21-9795-131F-123459781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>
            <a:extLst>
              <a:ext uri="{FF2B5EF4-FFF2-40B4-BE49-F238E27FC236}">
                <a16:creationId xmlns:a16="http://schemas.microsoft.com/office/drawing/2014/main" id="{164A9A62-9D23-4E51-18FD-A45FC14D7E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Static Dataflow</a:t>
            </a:r>
            <a:endParaRPr dirty="0"/>
          </a:p>
        </p:txBody>
      </p:sp>
      <p:sp>
        <p:nvSpPr>
          <p:cNvPr id="62" name="Google Shape;62;p14">
            <a:extLst>
              <a:ext uri="{FF2B5EF4-FFF2-40B4-BE49-F238E27FC236}">
                <a16:creationId xmlns:a16="http://schemas.microsoft.com/office/drawing/2014/main" id="{E52F0B18-23DE-7ABE-4F29-3F3EAEE80E43}"/>
              </a:ext>
            </a:extLst>
          </p:cNvPr>
          <p:cNvSpPr txBox="1"/>
          <p:nvPr/>
        </p:nvSpPr>
        <p:spPr>
          <a:xfrm>
            <a:off x="230975" y="5459025"/>
            <a:ext cx="4575000" cy="31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Scientific Computing: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Finite element methods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Iterative solvers: Conjugate Gradient, GMRES, Algebraic multigrid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Graph Analytics: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Multi-hop traversal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Graph neural networks (GNNs)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Machine Learning: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Sparse attention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MoE routing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Structured sparsity in pruned DNNs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5" name="Google Shape;65;p14">
            <a:extLst>
              <a:ext uri="{FF2B5EF4-FFF2-40B4-BE49-F238E27FC236}">
                <a16:creationId xmlns:a16="http://schemas.microsoft.com/office/drawing/2014/main" id="{93293FAD-0F89-0E94-CF49-B087BBB5DC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59BC01-473B-1FFC-DA90-EF29D397D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>
            <a:extLst>
              <a:ext uri="{FF2B5EF4-FFF2-40B4-BE49-F238E27FC236}">
                <a16:creationId xmlns:a16="http://schemas.microsoft.com/office/drawing/2014/main" id="{A5006958-4DF2-7DEC-FE7F-2E269EC76B34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>
            <a:extLst>
              <a:ext uri="{FF2B5EF4-FFF2-40B4-BE49-F238E27FC236}">
                <a16:creationId xmlns:a16="http://schemas.microsoft.com/office/drawing/2014/main" id="{EE70FD4C-E693-0A52-F55A-FB0F967FBB72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>
            <a:extLst>
              <a:ext uri="{FF2B5EF4-FFF2-40B4-BE49-F238E27FC236}">
                <a16:creationId xmlns:a16="http://schemas.microsoft.com/office/drawing/2014/main" id="{23C2DAE4-ECB0-7F34-768A-D71696D0DD7C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22A2FA-44E0-9770-754D-E6055F1FD320}"/>
              </a:ext>
            </a:extLst>
          </p:cNvPr>
          <p:cNvSpPr txBox="1"/>
          <p:nvPr/>
        </p:nvSpPr>
        <p:spPr>
          <a:xfrm>
            <a:off x="2224242" y="1115103"/>
            <a:ext cx="4695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Fixed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  <a:sym typeface="Lato"/>
              </a:rPr>
              <a:t>iteration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order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over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the iteration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space</a:t>
            </a:r>
            <a:endParaRPr lang="en-CN" sz="1800" dirty="0">
              <a:solidFill>
                <a:schemeClr val="dk1"/>
              </a:solidFill>
              <a:latin typeface="Lat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790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EC518-2A96-0404-2632-61EED732A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D3CC7-D862-04F9-A406-A43EDDEBC9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40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93FC2F49-DF41-ADE3-4C03-2D968D3A4F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 err="1"/>
              <a:t>SegFold</a:t>
            </a:r>
            <a:r>
              <a:rPr lang="zh-CN" altLang="en-US" dirty="0"/>
              <a:t> </a:t>
            </a:r>
            <a:r>
              <a:rPr lang="en-US" altLang="zh-CN" dirty="0"/>
              <a:t>Microarchitecture:</a:t>
            </a:r>
            <a:r>
              <a:rPr lang="zh-CN" altLang="en-US" dirty="0"/>
              <a:t> </a:t>
            </a:r>
            <a:r>
              <a:rPr lang="en-US" altLang="zh-CN" dirty="0"/>
              <a:t>Memory</a:t>
            </a:r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7B9DC3-92FF-180E-598C-3074E9FA98BE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Cache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9B61BC-CFD9-DDAD-AFC8-A32C83A92BE9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Memory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6B3F7360-E220-0690-89AB-DCF04CA7E77C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DRAM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4B86875-5E5E-F0D9-F3C4-D5A859E7C1BC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Mapping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Lookup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EC59ACA7-7154-5275-1A81-AD2EB794E095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FA812D31-273E-3F5D-DC5C-734CB8781B30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69CBD7F8-ABFA-1BB2-AA31-7708AA3704FA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680051-AF5E-06F1-C6BC-484861AC18E5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54CBBF-5A63-5E0A-7249-23566B750AD7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CD2B18-6466-3589-9284-B91A88EA6D8F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FB38405-A8D0-4C1F-66F8-CAFFE86E0ED9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9B0667C-8AD3-E7A4-3184-1C7371E0A86D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F709BDC-B5AE-45D6-4608-F123AE1B6A9D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9D23129-21B3-3591-8771-6D0819561ADF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9B4A62F-A8F1-34E9-4CF2-43913F77BD23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96BEA00-0874-10A3-3134-09F9BD3FF39C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69A290B-458D-B435-9F6F-6E33DE93E1AB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5B1863D-E81D-39AC-0799-02A0B283D50A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3D749A5-C581-01AC-662B-B42523B60327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DCBEFF9-8F41-AFD2-D6C2-E75679C63856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970" name="acc0">
            <a:extLst>
              <a:ext uri="{FF2B5EF4-FFF2-40B4-BE49-F238E27FC236}">
                <a16:creationId xmlns:a16="http://schemas.microsoft.com/office/drawing/2014/main" id="{81B43F04-9A3B-F1DE-3CD4-9D4C21D69E58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>
            <a:extLst>
              <a:ext uri="{FF2B5EF4-FFF2-40B4-BE49-F238E27FC236}">
                <a16:creationId xmlns:a16="http://schemas.microsoft.com/office/drawing/2014/main" id="{49E6919A-C4E7-20D8-1285-0F42DF8953D5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>
            <a:extLst>
              <a:ext uri="{FF2B5EF4-FFF2-40B4-BE49-F238E27FC236}">
                <a16:creationId xmlns:a16="http://schemas.microsoft.com/office/drawing/2014/main" id="{118FB27B-CCA1-46C4-58FA-D88B0D39FA0D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>
            <a:extLst>
              <a:ext uri="{FF2B5EF4-FFF2-40B4-BE49-F238E27FC236}">
                <a16:creationId xmlns:a16="http://schemas.microsoft.com/office/drawing/2014/main" id="{8F490E2F-F6DE-3D46-311F-153C04432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3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729EA-6F28-5106-BEF7-CA34C277A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0C2D0-636D-DCDC-568C-1F6FCA7FC7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41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4901B82E-7BFC-C357-FB29-E8DF51A815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 err="1"/>
              <a:t>SegFold</a:t>
            </a:r>
            <a:r>
              <a:rPr lang="zh-CN" altLang="en-US" dirty="0"/>
              <a:t> </a:t>
            </a:r>
            <a:r>
              <a:rPr lang="en-US" altLang="zh-CN" dirty="0"/>
              <a:t>Microarchitecture:</a:t>
            </a:r>
            <a:r>
              <a:rPr lang="zh-CN" altLang="en-US" dirty="0"/>
              <a:t> </a:t>
            </a:r>
            <a:r>
              <a:rPr lang="en-US" altLang="zh-CN" dirty="0"/>
              <a:t>Memory</a:t>
            </a:r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086C09-0BD6-3FD3-5208-7ACABE215417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DE5E4DD-18FF-BA88-574E-2F80E085510B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7EE933-793E-5549-BCC5-6A9489CA9B03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Cache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85993F-927B-6836-0670-CAC29FB4D85C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Memory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4DF87F9-AEF5-7989-B749-093C4383CFD2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A5AA19-5122-818E-06EB-C3D249514095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EE61F3-8FB7-EB7E-1670-5EC39502BD7E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99C5CF7-958E-8520-1C22-5EADB4D576A3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C464848-0921-1723-B29D-78EBAF82B8BE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1356524-6297-8099-71BA-52386F5CF790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E89296-F3DE-3EAD-124C-A50E671A3010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63893F-7305-C2E7-378D-1DA928E8C15C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572245-518E-CB6A-D83E-C1AE1D30727B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000EA74-EAC7-5FB2-DBC2-379B30679345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A90B68F-82A8-611E-5B4C-F9FCA95E9D38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6428E7-5977-1ACA-06BB-A43256FF4B5D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ACD9549-BD66-5A0F-E6EA-4FFE4E459065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DE94B94-5A3F-84CA-860D-934322C755A5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3878AA-F5EB-C2AD-3BAE-89277748F85B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D8DAFD8-2003-3976-2F25-20B23807B752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148E75A-1029-EDD7-836E-F70681BFFBC3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EF57A62-DA21-A39A-B7EB-09C0AEB3B23F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096890E-5959-98A6-C938-7BB16B7F5B11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086AE9E-8601-1BE2-4A1A-E2D941CAA024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CD122D6-4320-3267-40C3-7E2ECC8DFE38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9B84BDF-5162-2310-FD36-1BB3C6B8E0C6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297369F4-5952-374F-E806-C1546412A1F3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77EB9EC1-AF3A-EF7D-5E9A-9627CF02E5C2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0D5F1FF-5831-D9C8-DBD8-225AB120D98E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2B4BDDA-302B-4F37-9351-0D040230CE60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F582A6F-9BD4-3C4F-E626-11EE2A9E2ACF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A722FCD-F80B-B900-BB4E-D90CD5F5B73E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7ACF620-9061-688C-B56F-B4E42FEFD986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5009587-D0D6-5DC7-4BC1-821B8F27B989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FC9984E-66A5-08CA-92CA-C42199B7D5FD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1DF584B-B71D-BB42-EF2D-24D650124FCE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39C08EC-A3C5-E204-7D2E-C9D99F41C5D8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DE2C2D2-2C89-4148-AA1A-651B3424E3E8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CC00B480-FBB9-C9CD-A782-2E21B4A9F8EC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A65F5F2A-6923-7F6C-9658-278C8A237F33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A0637CE-C224-786F-4A86-06AD06B0CE30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FB37F36-0118-9DC6-918B-5FBE14FF89E7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8A2A349-7425-A40F-148E-153B69166B82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E7330D1E-AB2C-5E1A-8A14-F2E331493463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3FC67B5A-3CBE-2049-8332-21E953F2D91E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925903B-74A9-0E44-4931-8D253CF3F3EB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A9A35DA-5A35-C05A-51A7-F9E57D322A29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78DAB40A-21F2-2015-866A-1145BE7272D5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A838E93-0222-B874-7F74-701983F2E8B1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6722AED7-CCEA-3472-3705-4DD974EE2820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220C92D2-E315-99D7-8CC3-FB13CFDC8D86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 dirty="0"/>
              <a:t> </a:t>
            </a:r>
            <a:r>
              <a:rPr lang="en-US" altLang="zh-CN" sz="1000" dirty="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FA59EAC-DF74-87F1-8E34-8F6A4627ECB3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B</a:t>
            </a:r>
            <a:r>
              <a:rPr lang="en-CN" altLang="zh-CN" sz="1000" dirty="0"/>
              <a:t>’s</a:t>
            </a:r>
            <a:r>
              <a:rPr lang="zh-CN" altLang="en-US" sz="1000" dirty="0"/>
              <a:t> </a:t>
            </a:r>
            <a:r>
              <a:rPr lang="en-US" altLang="zh-CN" sz="1000" dirty="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B321899-17F3-D929-3263-6038FC93B651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dirty="0"/>
              <a:t>row</a:t>
            </a:r>
            <a:r>
              <a:rPr lang="zh-CN" altLang="en-US" sz="600" dirty="0"/>
              <a:t> </a:t>
            </a:r>
            <a:r>
              <a:rPr lang="en-US" altLang="zh-CN" sz="600" dirty="0" err="1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DDEE756-1D40-6416-D931-B4C62442F845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dirty="0"/>
              <a:t>head</a:t>
            </a:r>
            <a:r>
              <a:rPr lang="zh-CN" altLang="en-US" sz="600" dirty="0"/>
              <a:t> </a:t>
            </a:r>
            <a:r>
              <a:rPr lang="en-US" altLang="zh-CN" sz="600" dirty="0" err="1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B5CEB8C-AE1A-4318-B082-211828E72576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dirty="0"/>
              <a:t>tail</a:t>
            </a:r>
            <a:r>
              <a:rPr lang="zh-CN" altLang="en-US" sz="600" dirty="0"/>
              <a:t> </a:t>
            </a:r>
            <a:r>
              <a:rPr lang="en-US" altLang="zh-CN" sz="600" dirty="0" err="1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5C229D25-48D9-87DE-A360-1C3DD7CDD820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DRAM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678C1FF-8B9F-64F7-7C96-F7C1A1F52180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Metadata</a:t>
            </a:r>
            <a:r>
              <a:rPr lang="zh-CN" altLang="en-US" dirty="0"/>
              <a:t> </a:t>
            </a:r>
            <a:r>
              <a:rPr lang="en-US" altLang="zh-CN" dirty="0"/>
              <a:t>Scratchpad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E4B60A0-6A39-C927-6EAE-C253290C16F9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Mapping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Lookup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7895BDBE-8DF3-EFAC-2D75-41C3ADB827CC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93D61E0F-9448-790F-291C-C149F240E9E2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E2499B75-1117-987B-9764-3F5F4FB525DF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571B29-AA1C-F806-F86E-B6D5B5DBC1D4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36BC2B-CCF1-8CF1-93E5-EFCB4821749B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FE2632-66ED-D4B9-AB7E-9E88852C5806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6EC31F1-F386-1AAE-5928-98F70EACA436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98BB0C-EF8C-2DD8-4430-5140F1E7277C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3455F5B-AF3C-FFC7-A311-AD66C11600CD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6F584F0-D07F-5CA8-CB75-99B2EA85CCC0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993C99D-18DC-EA91-223F-609A5C14493C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79C4BC0-39A4-EBC6-7881-3F3D9D568CFB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8963508-CD24-0E06-310E-67434EBA6EFF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1AE6412-EF2E-7889-62A9-57AB5AF1314E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C9C34F3-4AB4-EA17-6C22-CC6E5B499E66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0BDEA74-79D6-CA37-E762-17A340A69659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970" name="acc0">
            <a:extLst>
              <a:ext uri="{FF2B5EF4-FFF2-40B4-BE49-F238E27FC236}">
                <a16:creationId xmlns:a16="http://schemas.microsoft.com/office/drawing/2014/main" id="{D07D2441-998A-E5F0-EFA8-98EF215771AC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>
            <a:extLst>
              <a:ext uri="{FF2B5EF4-FFF2-40B4-BE49-F238E27FC236}">
                <a16:creationId xmlns:a16="http://schemas.microsoft.com/office/drawing/2014/main" id="{CE65F7D5-204E-F13B-6C93-20235F106EE0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>
            <a:extLst>
              <a:ext uri="{FF2B5EF4-FFF2-40B4-BE49-F238E27FC236}">
                <a16:creationId xmlns:a16="http://schemas.microsoft.com/office/drawing/2014/main" id="{0F7F88EE-AD92-CE1A-A413-46A6CD1CDDD1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>
            <a:extLst>
              <a:ext uri="{FF2B5EF4-FFF2-40B4-BE49-F238E27FC236}">
                <a16:creationId xmlns:a16="http://schemas.microsoft.com/office/drawing/2014/main" id="{7E071BA2-A44C-79AA-96DB-CF396BE4D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9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F5E36-FC3E-1DE0-0637-A3192660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42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2D7C3D16-6C76-5BD6-5F1B-B600A8DC2B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/>
              <a:t>Datapath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SegFold</a:t>
            </a:r>
            <a:r>
              <a:rPr lang="zh-CN" altLang="en-US" dirty="0"/>
              <a:t> </a:t>
            </a:r>
            <a:r>
              <a:rPr lang="en-US" altLang="zh-CN" dirty="0"/>
              <a:t>Microarchitecture</a:t>
            </a:r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D10989-0D56-408B-4751-5F32E84953A5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2E50BB3-14CD-6A8F-C693-28D17EB230B2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D04ADC-C574-78FD-8F7B-414C3D9FA79B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Cache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9C2FFA-9A71-DEEE-AF98-16AC4CA442C2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Memory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A623BAB-1F53-4B68-0819-45B6AA6C9715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D0B4A7E-3688-B126-4B7F-34F3D32EBD4C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4820A59-A26F-1EC1-DCA7-9D423B45F4F8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346B5A-CF7F-98DB-33FB-F017488CAF07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5E344C4-96D2-CB49-4F48-0DFABEFF9571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D188EB3-2C1E-08CE-2001-768A25D0D4CE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7891115-F893-DD89-FC30-6582ABBE83C4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225C14D-3409-75B5-1BE7-4383AA46352F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9C2F69-98DC-1DAF-AA0F-D5F01A1C47AB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3EFCD63-4DCF-ACEF-88F1-DC22FD515880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3A49B4F-DEE0-4768-A0A0-FB4125E75A08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CEBAD8-2902-84AF-790E-FD5A463B86A4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6EFCF60-DFCD-67B4-071D-C293526F2686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E4BA113-E0C9-7099-AD45-BC9682D5C72E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D44F72-5577-1A08-F5B1-F88807C4D958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DF2514E-4D54-928E-E6E9-5DA0BD661C5A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EAADDE-54D3-CD16-F936-6266F920FDCA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C5B1B66-D3AE-27F9-4369-C5CD29247168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374F154-43C8-9D95-49CD-424C35935B7E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B3BD360-B1C6-707B-2801-266429073135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2982716-3DA8-9DC6-2F64-2084220117F2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EE9F469-D6ED-A9AF-2FD0-DEE373727D5A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690971E-3C00-81A4-C5F6-0CF4560AC729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23238C16-AECE-D632-7CC9-C1663CB0FA5D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7A5FD66-4800-C117-50FA-CFD704A0C0F1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E269EF7-50F8-51E2-D93E-8F63779BAD53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24CBA4B-0944-05A9-B805-24C631F71B35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58ED2CB-19B9-9475-59A9-E71940383037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80AAA97-D9CA-8F98-093F-A54E7D85DFE7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65C022B-69DE-FD79-F47B-A029B053E3A6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E37FCFF-610E-8BE0-35B7-133DA31F55C8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6D9B993-7796-70CC-5D01-037050E1447F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C337638-97D6-3C17-B003-7BC4A7935261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E65D6D7-8966-CF69-6059-DEC8D26EE488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B209CF4-43A5-77BD-F989-395AACD40CBC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5EEF77BA-75E4-F95C-40C2-BF1000970650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3E85D25-7164-BAD7-B9D6-5752B3CE4513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AC79CEF-959E-2A5E-DD7D-1090DB9A68BF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3E40C2E-C602-C8E1-8726-7522203AD5F5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E7E49CBA-205B-E27F-C084-9DBD8A1764DA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A1804A20-A688-1522-5CEC-F8A2BA81E48C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37BA9D26-F458-BF59-6D31-B4A753546B69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7DD01B5-1FC6-A68F-5A75-6BDFAE067939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20E0E911-AB28-C689-FE66-BADDD8E01354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DA3E8CF0-9A9D-A7EA-4430-6B5BBD35A034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810884E4-B802-B3C8-502A-AC625109092C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B6DE8491-059D-6698-C127-9047AE07FA81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 dirty="0"/>
              <a:t> </a:t>
            </a:r>
            <a:r>
              <a:rPr lang="en-US" altLang="zh-CN" sz="1000" dirty="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70423AC-5AD9-9FDE-1317-E3997FCDCCC8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B</a:t>
            </a:r>
            <a:r>
              <a:rPr lang="en-CN" altLang="zh-CN" sz="1000" dirty="0"/>
              <a:t>’s</a:t>
            </a:r>
            <a:r>
              <a:rPr lang="zh-CN" altLang="en-US" sz="1000" dirty="0"/>
              <a:t> </a:t>
            </a:r>
            <a:r>
              <a:rPr lang="en-US" altLang="zh-CN" sz="1000" dirty="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4EA508F-A297-EDBA-DC12-3FA441BA55C9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dirty="0"/>
              <a:t>row</a:t>
            </a:r>
            <a:r>
              <a:rPr lang="zh-CN" altLang="en-US" sz="600" dirty="0"/>
              <a:t> </a:t>
            </a:r>
            <a:r>
              <a:rPr lang="en-US" altLang="zh-CN" sz="600" dirty="0" err="1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E65A6FE-2C3F-B695-F5D1-9444BC3A2853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dirty="0"/>
              <a:t>head</a:t>
            </a:r>
            <a:r>
              <a:rPr lang="zh-CN" altLang="en-US" sz="600" dirty="0"/>
              <a:t> </a:t>
            </a:r>
            <a:r>
              <a:rPr lang="en-US" altLang="zh-CN" sz="600" dirty="0" err="1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149BE7A-EDDA-8830-803A-AE2969994703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dirty="0"/>
              <a:t>tail</a:t>
            </a:r>
            <a:r>
              <a:rPr lang="zh-CN" altLang="en-US" sz="600" dirty="0"/>
              <a:t> </a:t>
            </a:r>
            <a:r>
              <a:rPr lang="en-US" altLang="zh-CN" sz="600" dirty="0" err="1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AFBB8AE9-7270-2A06-6748-86AC67B662F3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DRAM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490038B3-8E2E-625C-474F-3738AEF84C65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Metadata</a:t>
            </a:r>
            <a:r>
              <a:rPr lang="zh-CN" altLang="en-US" dirty="0"/>
              <a:t> </a:t>
            </a:r>
            <a:r>
              <a:rPr lang="en-US" altLang="zh-CN" dirty="0"/>
              <a:t>Scratchpad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C109B28-1902-D153-2F9C-B93D8494807E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Mapping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Lookup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1D7D47D3-EEEC-0210-5602-3C4A2F0314F7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AEF86472-86BC-50B5-7961-160376AFEDF1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13ED86-07A4-BB81-57AE-056C3C54F6C8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0E0D666-0A2C-121C-D42B-1B2E33CBE317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1D07C2-5D73-2A4D-4B27-C54BDC93EFEC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3496D6-29CD-485E-6E96-5C6ACD303DFE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3225B50-252C-D51C-9502-61034835F0A8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9638F62-8A28-6275-7B49-CEFB2EFFBB4D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57C64EF-4C4F-C95E-2357-C32C5F10149E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B4FE1FE-F00A-6CF8-366C-07AFFDCB68FE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A792EA7-D6C8-2BCD-5CB9-901B56BACFB3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191BC89-4D3B-1930-DDC9-5C9321C6B443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98F3304-7AE4-BAA6-89F5-786F6285AF23}"/>
              </a:ext>
            </a:extLst>
          </p:cNvPr>
          <p:cNvCxnSpPr>
            <a:cxnSpLocks/>
          </p:cNvCxnSpPr>
          <p:nvPr/>
        </p:nvCxnSpPr>
        <p:spPr>
          <a:xfrm>
            <a:off x="2704500" y="2559753"/>
            <a:ext cx="0" cy="29533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78BAB5D3-BCB7-AF84-8F82-76548B167D94}"/>
              </a:ext>
            </a:extLst>
          </p:cNvPr>
          <p:cNvCxnSpPr>
            <a:cxnSpLocks/>
          </p:cNvCxnSpPr>
          <p:nvPr/>
        </p:nvCxnSpPr>
        <p:spPr>
          <a:xfrm>
            <a:off x="3948040" y="2559753"/>
            <a:ext cx="0" cy="29533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93F16F48-6669-60BF-CAA3-6F9BE5CD13FD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7A998E2-8B17-87B7-C506-6D631013136C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A7C0EA1-36DD-41AE-0C23-394C6B9F2B02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B7A608C-AD9F-1016-7598-CC9DD88B302E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2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6C7A2-C65B-2C93-2D51-38B819CAF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83F1E-4FF3-5972-47E2-4516CDEF251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43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DFA2516F-9F15-C4DE-72CF-0FABC0B728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N" altLang="zh-CN" dirty="0"/>
              <a:t>Select</a:t>
            </a:r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Metadata</a:t>
            </a:r>
            <a:r>
              <a:rPr lang="zh-CN" altLang="en-US" dirty="0"/>
              <a:t> 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D8DCD02-F704-4F06-7CC5-C442CFC4FC37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B8A8D2-9B18-BEE9-2B26-86735F54ACBD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FF6A10C-CBCA-3A6D-6576-9C157E6C2A5D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0254BE-9B7F-211D-968B-FABFA26D4CAA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F4CEB4-EA0F-3CEF-751C-F70216843E67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FCFECF0-1F91-2EEF-A904-F61264655EC4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90CCEC-D960-82AB-E289-15B1D3BE3C62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F4807B8-1B48-1EBC-C9AB-996CC7C19899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BFD98D9-D638-8E1A-1FD7-3B8AC4A8EB46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3E0DE80-6EC3-F414-2337-EF2D99DC1AEE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CA6AC93-179D-6D85-D1AF-B8C5098CDD74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E773F54-DFD7-B2C0-44FA-8D3708C2B01D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E867F5-5111-1A17-7BEA-235623CF3B65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F970778-6577-E9E7-2007-190A4CA254EB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BE6A52B-5D57-A4D2-7D78-E3A8D005FD95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27EB3EA-9F54-BDC3-107E-50DF1521DB5D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17A88E9-E48E-4FA2-7FC5-AD867EC04BAF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027C317-0B19-9134-6F21-5F37FE0CEEFE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40A367A-085E-4B1C-EFC5-5B267934F734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3AB8E29-8BA7-91B6-DDD2-542B7A08B01A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AE7BDC9-A752-D96D-A9CE-1DA05AB5581B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1217175-A29F-0BFE-F0A5-20B6B6175E36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D4FA9AC-BC41-103C-1987-8CB12C31525D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8E8A025-74F2-AE0B-7A0E-3CF4D28F0572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A508CFE-8812-9049-B27C-199F52309E19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6FC4060-715B-0631-C465-0B46335B8FD0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CCCA5676-9EF5-7C37-83BD-45E0DBDFA43B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BE66189-C9DE-7F46-AABF-87DA9B2F8F41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409A5E6D-3D0E-C577-54A5-E2C3CCF8BB8A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08DB861-C292-6D83-4575-ED2D019BC532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2CD2374-749C-9E1D-C70D-3D5019D3D612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D89A3AC-C11B-9AF3-9DC9-17F03A004148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22230C7-5A35-D518-090E-D671660283AB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1515190-33EA-C1E9-23A7-277EEC637C11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394814D-9628-2B9F-1566-6CCA3F5DC08D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8E34368-3B49-E9F8-D542-AAF95D709854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B404ABBF-6FBA-7DEA-A950-10D59C2E4A52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6FE40EE-885B-E440-D909-F5307EB63FEC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2C83114-19B7-D556-6C29-349B31B486C0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3B91FD9-5F29-8B9A-FF50-A738F01D4B19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ADAEA107-224E-266A-E12D-A08AC31F3547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A44BEFE-06EF-707B-01B0-403FD987994C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FF73B73-E94F-A019-D9C9-CE9AF962CD08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D3718DC-5CC2-9918-07F9-22EBCCAA176A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4AF7861-9073-DF25-7725-9BA5EDA34964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C7A367A3-AFA0-BDD0-8A25-D02890E259C3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50D66247-9D43-1675-DC6A-EF52069782A3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6B2A834-0FDE-C38D-1936-7AC41439261A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11016CB1-3596-F3FA-C5C3-EB72D90FF2CF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70992B96-760C-F7E4-CDC0-AF9DC660E7DC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3ABDDC67-D1FB-4379-F457-37424EE5D7B7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D5133EE-E596-DFD7-9B86-23B6531820F6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A4EDCC5-7C60-1CEA-3AB9-6A315E62279B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0671329-00CB-4603-B354-38EEA1E429E5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440CA82-053A-0270-C1CF-264FD164F53D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F0A29079-F872-0F64-DBF0-BAF3AAD96866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0AD2F5D-2F6C-6FC3-06C4-2B446CE697A1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F5240E-4060-AAE9-6ADE-1A85198F6E91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solidFill>
                  <a:schemeClr val="tx1"/>
                </a:solidFill>
              </a:rPr>
              <a:t>Mapping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Lookup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DC149134-FC3C-A55F-5CD8-BCE72CBD4B11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2697D261-0762-C657-EFA8-22ED9A0C2C33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4E3C73-25C9-0E6D-673A-4D91339E5DF2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F7ED6AC-100A-981B-C0AB-FC82392D7384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167F84B-13E2-A82D-001B-02719F58D25B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5AA0EA-0933-E73B-F5E3-5AF912FE0C10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6F019B-ED3C-C103-98B3-39413B08628D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FD854FF-44DB-4A03-F6F9-2DBAB3DEAB0D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8829339-0264-1FD5-90BE-32588FC77615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E1B5013-31DA-90E7-3FE3-0C1C3317B8AE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C2A8BCC-4FF6-7F88-C537-CDDB2CC19F85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FC01012-37C3-7D10-F7A2-CC4C40A28979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8EF8DE0-6DB2-8C26-1AB3-9062C5EA030E}"/>
              </a:ext>
            </a:extLst>
          </p:cNvPr>
          <p:cNvCxnSpPr>
            <a:cxnSpLocks/>
          </p:cNvCxnSpPr>
          <p:nvPr/>
        </p:nvCxnSpPr>
        <p:spPr>
          <a:xfrm>
            <a:off x="2704500" y="2559753"/>
            <a:ext cx="0" cy="29533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8F31CD3-F53D-3B73-75B2-6AADAE6D5937}"/>
              </a:ext>
            </a:extLst>
          </p:cNvPr>
          <p:cNvCxnSpPr>
            <a:cxnSpLocks/>
          </p:cNvCxnSpPr>
          <p:nvPr/>
        </p:nvCxnSpPr>
        <p:spPr>
          <a:xfrm>
            <a:off x="3948040" y="2559753"/>
            <a:ext cx="0" cy="29533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019F1C0-54C5-7EFE-E91E-B4EF74DB56EA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E5768B-F82F-AB0D-648C-34E691801A14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61E14B-5D13-76A9-9684-BE2D63DE5CEB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0CE4AC-8CAB-880C-CA04-6A4A5862F75B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301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2AD96-B00D-9E18-7B5C-290BEA4EA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B5B11-B93C-FB36-FB6B-B59280506D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44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75D93D32-E9FE-AEB0-09F2-1725CB0AAA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/>
              <a:t>Distribute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Element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8C0E87A-CB4B-0999-2173-12C0657FA0AB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BED5D1-5BDD-34F0-BA45-C0A8A9468993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54753C9-F001-5ECB-B5F6-77642A5F5ECD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569106-847B-81D4-0B4F-60272F7630E8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D972A9-25E8-92E8-9FC8-FB35AFA7B978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8504742-EAB4-1C99-C871-C11C73BEEF9C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B6AF0C-B954-8D90-8FD0-77F69DE2B814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12D7F04-A34F-BEF3-BABF-9EF01AE54E32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B4D1C5D-00DC-F3BA-D047-B60491869CD9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AB50A1-0EE8-8E0A-CD6A-B8AEF1BB1426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691CF35-740C-900D-D735-055AA0594474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17F6D61-1CCD-F172-AE2E-1911B4299554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1B8CF51-7D92-7953-D7C5-56A907456821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A5F611A-E625-F8BF-12EF-C538451D657F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06AFDCA-6B6A-7B9E-5215-50C38F3D3D31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AEDCA38-1DFB-5CE6-DAD5-E0F2F304023D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54B9A43-1F90-20AE-1C01-90313FB6F392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20284E9-B865-4FBD-3932-4C6FBEA4F5A3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3696787-C85D-9BC0-7CF3-067ED2966D4B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745CDD9-44E1-832A-9282-9CEBA2C3F6A1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351A2E2-A0A8-E3BB-54FA-005E2644373D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13BC500-9FA4-3491-FFE2-7C84DB88BC2F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4BB9453-EB65-5CF8-897E-B88DCA4EDD2A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C18D3F6-D10B-DC6C-AD03-D3C26BE4DD3C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476615E-D9EE-F4E1-7425-1C35DE5ED994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8443476-F898-6F5B-4467-79CFB23FB4B1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CAB6BD10-0590-118D-D378-51FA7778CCE6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5A24530A-7E88-F566-39FA-F2383834E05C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3CD5080B-83F7-1F1D-42DC-79C64ED4A9E6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6E0B019-43DB-EE4D-6E06-7C1AD0F191CB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474C0BB-6853-A4FD-2888-675AA66F7045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47CE86C-2835-9271-9627-F7FCB18F7856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CF153A6-7A23-099E-DF82-A76E1C678A86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0F51E6F-3AF9-9C39-474F-187DFA5E7035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C3A508B-51F8-E311-3601-753C2C022DBA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5AA46FB-CAF0-FBD0-83CB-496B28EC3D83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6C96099-199E-B2BB-FE31-E7DD001781E5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E354A96-B3E7-0F1B-F5A5-6295BC05F3EC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F0182E3-CC0B-0D61-44E0-38FF33CBBF44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ADDCFF42-9A55-5807-190E-E88667A277CA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5EB27929-D010-57B0-4179-7074C47E204E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334020A-3BEA-C105-A57D-E8F31A953669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723E6D4-DAFD-A97F-74DF-B9C6E4D5B069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FF79934-D7A7-DBED-1CD6-CC1BDD0CA450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7A62526-6008-5CF1-0522-BD8C09319FFE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AC04900-59B8-487A-DDB3-748CEDCEB2FC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8492000-AB1B-EC37-7057-6F852FDBECE8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E12F9577-5091-20F3-757A-3741ABD15919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D0552DC4-52C2-5450-AD5B-17B6C606D80F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B347629B-4514-11D6-5815-602E31DB0DEB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F6919836-FF15-D6BB-261B-55FC0CA5C1F4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3EECE8E-8156-D4B7-EE36-F24C23151B64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E57B2F8-BA14-8453-4369-DC78201D91F6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99FEE6E-B2E7-7594-C84F-66E792B462B1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72637DC-A895-D278-9E9C-A02DB7F1D934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50713CB4-6325-6758-D88E-69991F68C31F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0E7DF02-3088-7950-2CAD-E7D3A916F096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D96DC3D-AA77-54FB-DFD4-28B355DF0E7B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solidFill>
                  <a:schemeClr val="tx1"/>
                </a:solidFill>
              </a:rPr>
              <a:t>Mapping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Lookup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1E339508-1A87-390C-5FB3-921E5D79D8D7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EC6EAF77-D8BD-18D7-CBEB-CC26A6349A87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8FDFAF-C3DD-B34B-95F6-03BFCB261F7B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837B966-4C9D-08C4-76A1-3CB59DA34C6D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82A100A-52EE-1C09-2C50-97B54935CD76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EC2C0B7-6BD7-CD60-CC04-6B37B7DDFCD9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B2C6862-427C-9C2A-578B-D4860FC301E3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48DCB86-0124-858F-9992-E1F4F3989370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9E96F42-94BE-B822-BF1C-55C00A09C3D7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0DCD72A-8520-D7CE-0E15-C5194B393C99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D88F890-DB60-D8E1-6B40-9FB0579F9349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75915B7-7B2D-DFDF-76C8-9A7D50AC00F6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4137EFA-5A11-F919-DACE-3BBB8DC973CC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3143003" y="1841200"/>
            <a:ext cx="0" cy="19238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D2D44302-8305-44DF-4DFE-EC8B4C6CCEA6}"/>
              </a:ext>
            </a:extLst>
          </p:cNvPr>
          <p:cNvSpPr/>
          <p:nvPr/>
        </p:nvSpPr>
        <p:spPr>
          <a:xfrm>
            <a:off x="4284872" y="1614214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341FEE-7DC3-6B40-AC8D-9643C622E556}"/>
              </a:ext>
            </a:extLst>
          </p:cNvPr>
          <p:cNvSpPr/>
          <p:nvPr/>
        </p:nvSpPr>
        <p:spPr>
          <a:xfrm>
            <a:off x="4284872" y="1614214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ED6A33-E7DB-FC17-3E09-F1678FF2D85F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EEED84-9824-E2DD-3AB1-77834444D41B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BC2DC4-D2A1-CC46-523A-673E020C8839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AF0BAA-3019-C43C-B63D-4B50812E2736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556D8-3799-1625-35B6-62ACB0C80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D67E1-640F-4F8D-11D3-39655B0CA9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45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451E35D3-8A97-0D94-C06B-01E198DC98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Distribute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Element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Broadcasting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28E5AC3-A7DC-5769-693E-8A1B4F6C4543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A6671A-77AF-0F33-D889-C06BA0A70774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D3F93E5-7F8A-74FE-CBE0-3D8250973240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815CB4-1B6D-4EB5-7A57-BFB75EF10B72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A1B2BA-2B5C-F4DE-676A-99FB0BE49EF2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0902200-8922-7909-8527-90B51EBE6248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FB0C2A5-971C-313F-4743-23F0D6525E51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21E0CDA-A417-5888-764A-D994588FE82D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4E1A48C-2810-8659-9433-01B48265266C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17A1FB1-99F5-4C8A-29EB-A1F5A85131A9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60F2578-CF68-01D6-A091-A5828F01EBE9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1709101-5A43-4A28-74AE-E2AB9E1B4ED4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0B5501F-A622-3FFE-C196-7592579860BF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2256ADE-35BD-2054-1A16-DD50716D05B4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DEC096A-8C89-EC21-78E7-0E4D3BE35E61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84235AF-EC8B-DC35-52C9-6167ADC00C85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FE6F50-D51C-8D70-E7A1-25BD2C824136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30F99BD-6B3C-BFBE-A4CC-0D0CF5B37C54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4ECC6E-3890-07DD-F1E8-A5F9BA124682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9898000-0D18-ABE9-0935-9A10666EFA85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1A5509F-8D6B-3AE3-616B-D2CC86BCA4DC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3A8FEEC-E256-59D7-4277-E20C759233DE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AE6DFF9-70DD-3301-9BCB-25A6B4D745DC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C570AF-4C6B-FAB9-00FF-F0534A3C84BC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7189CEB-3D5C-8AB9-D7C9-9F112600031A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F391416-997F-CD57-85A1-8468089ABFC7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C31E4F91-0AAA-1C19-8CFA-285DCC31AE27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66494B7B-53BA-CB35-7C04-D4E29A63CFD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BD2D5C6E-3F2A-7975-FF5E-356F30F17EA5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78264DF-6CFC-E353-A531-CB5BF49D216A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632DD8F-78EF-3120-7A7C-0E059326F4A1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D52395F-A5A3-61BE-887A-F5D4B9966E98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D91B44F-2817-619D-775F-2F12835669EF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84DEE10-EB34-8E9E-C277-639641488D51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90419C2-54D8-1FD2-74CD-1838F8D83E16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45D105E-0A0D-21D5-19FB-82E3E1E32B75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72F334D-37E5-81C0-F7DE-EE9275D5FBA5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6474BB6-4823-4EC0-3FD8-C200F4173387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6893C4CF-0AF7-AC36-3D5F-A2BDA90FF381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5C6B4DE-DD6D-9762-AA6D-7B92F1213A81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87A3AC6-B083-23D9-DB06-9A56A4A4DF67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168F61D-C275-7D03-9FF7-67641E3B5BBC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9ECA9C3-B5B2-BC2A-BE6A-28C80239DDA6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5B11E5B9-6A79-123C-3700-458E8F77C10C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8FF9432-1C01-DE92-96BF-1D2449E17160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A7E2926C-274F-8100-8AFF-D35023E30D31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5BB4D6D9-7483-F027-EBC2-60382DEC023F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062B42D0-B108-2286-B28F-52876AB10411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9067411-FA3F-FDA3-98E5-50100BCD163A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88DE1A5-CF97-D336-FDE3-932BF4B6918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E2A8C02A-03E9-0074-8B5C-9B9E28B5C19A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B7C6A60-A1CD-6EE6-6F21-1857E4CF183A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FC88D87-2D4D-4EA5-452B-EBA93E9DBFF9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16D4EC5-4AB0-402D-3656-299D13583DB1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CA879C2-9939-4A58-9667-CCB69F1A0036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1100F6D-823E-937B-1279-A39577DB7C98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D5D4FD2-091F-2492-5BF4-5EFB40B633B8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A05C72E-202A-EDE0-1496-02306A1FBC4D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solidFill>
                  <a:schemeClr val="tx1"/>
                </a:solidFill>
              </a:rPr>
              <a:t>Mapping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Lookup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744D83F-D8D2-EF20-8965-C30E3DEFD914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7FED715D-A67D-C916-157A-C52D15BEE88E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A91DD2-0A97-BE69-1CED-820D401E5378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63B3F9-C280-8308-1981-315CAC56AC62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2EDBD99-90D0-A295-6F84-BAC250238BC2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E6E263C-76F9-E0FD-44DB-AF1CF5D3DFE2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FF2713-954C-54B8-534B-4E25EEFF1879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57373AD-3227-A385-37E8-86A1F1F3E5BB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8050568-0945-4E82-A9F5-3ECE3325E757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12E0F68-2C30-F4D9-3C63-6BE483E10DA1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2BF2EA5-B305-EC50-4C97-9B2C93B54EFD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0FE79C0-8CB6-C1CC-CE8E-957DBBCD2F41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313AF8-6261-CC87-1B9C-460F989A525A}"/>
              </a:ext>
            </a:extLst>
          </p:cNvPr>
          <p:cNvSpPr/>
          <p:nvPr/>
        </p:nvSpPr>
        <p:spPr>
          <a:xfrm>
            <a:off x="5563758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04D76F-1C24-EB4D-C9EC-9616F4A112C9}"/>
              </a:ext>
            </a:extLst>
          </p:cNvPr>
          <p:cNvSpPr/>
          <p:nvPr/>
        </p:nvSpPr>
        <p:spPr>
          <a:xfrm>
            <a:off x="6257520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D43CB60A-2BBD-4495-69F3-6F771D1027F6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4376748" y="1697200"/>
            <a:ext cx="1187010" cy="27061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46487D4A-708B-1129-9A9E-51FCFD7903FC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82438B-FA47-7537-71DE-C7C6FCFDD0C3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0A98E2-3E25-6165-4D82-D5A836198192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DC178C-B973-6D06-2943-CE3208697831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0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18E56-35F9-1D4B-385B-AB1B91E8A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3828B8-0746-7E0E-7219-EEAD39EB55B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46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8DAC3C37-8DC9-3BFE-8508-304206AEC9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Distribute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Elements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Multi-Broadcasting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50FEDE0-CA20-BF08-75A0-F3DEC46714FE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6625E2-2A88-70A3-E100-858AF267E26B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8B68D26-74B1-DC09-E587-1524AB92307C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E1A727-B979-ED79-127A-FC1EDD110F89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B4DF97-8A6D-E62B-4560-9044F198A29B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4E3E519-0148-E190-A49C-CA96404A64C7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7BFCEC-A282-FF7F-A306-074E9B9A2BF3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2221771-8C41-516C-4A68-EBDFCECE59EC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D0CABB1-CBBE-A2CC-ECB0-7BE8485B60B9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E6E57D6-12F8-000A-A0BE-FC195196DB7F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CB3D78D-DC77-1300-708E-C09B8F1E811E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CF0C7C4-7498-0F69-D36E-A956E1774145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56E8CF4-C96C-FB3E-8CC6-20B6E61BB59F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8EC83D1-158B-57B7-5125-A35566A77312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42ADBF9-8FF2-E11D-FE5C-1DACD5F00EA3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1181B3C-8FFE-FE50-A4AC-1B7443CF7450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BD1EF47-F3C6-077D-6527-C136F5644BFF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7BF556C-F33E-096C-1106-2CE7CB61766E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8B8F351-2A57-3DE1-92B5-FB24CFAE47FA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48543CA-C205-55A7-3189-797BDD766F1A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9899D79-625C-552A-4E8C-FC44A48961DA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583CBD5-7577-78F2-C1DD-401107E7CA58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BCB917D-3DC6-88AA-7F51-829727CEF145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BAE5F94-AB12-30EA-82FE-4324AC78C18D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EB9C401-9C62-BA8D-118C-A5000D247AD3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D1713A7-E24B-3C00-496F-ABCB92B1F9B8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3B000D6-5F24-AFB5-CD44-E42D2D25C497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B22492D-7466-FC7B-5BE7-77812F6F9D58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81B5C159-E149-9C5C-DF20-2DA2FC9B7CCA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AB116CF-88E1-6A08-EACD-3C503EDF8D42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E2196A7-4DAB-97FB-403A-11FAE8144977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9CF5380-2C90-B32F-5926-C29F52BC39D6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05C5F2F-A380-9AEF-B313-FEC9D95FEF97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B23CF1D-EA6A-E42A-B5C9-07D835CAAAFC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0506593-AAC1-9943-E2FC-69253AA17A87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94BD59B-E5CA-5525-2379-CD484FEB6EFC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8C6DEC7-28F4-CCB7-0E38-B192205F90A4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76228D0-9B05-FA1B-0FE2-CD7FB0E480BF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7DF4533-B6A2-072E-9F81-3BA09BDCC04A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39C6F7B-C176-9D0F-CF04-77B6262B6CB4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3E7E7FE-FC03-0868-C5E1-4635FE446310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8D48CA7-19F5-B8CA-22A9-4A859076185B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B2B980D9-9D74-623A-E4E0-0616108F40B7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354F3F7A-2C3C-4EEF-B841-71E5F3FD28BC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2F036B2A-F7E1-92DE-48FB-C43BF7B83A24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A3066EC-D0E5-3A62-C4FC-09F2B9F7A3A8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5B81BEC1-D448-6855-672E-DD246202EB76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A6A93A84-6BBD-0AB6-AB15-318ED51FD751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84084F61-7CA7-1B8B-05E3-0F8C9A8E16E6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DDA0094D-64AD-6E05-E76C-42CF2DCD91C6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E8B8A77E-F4C7-75F8-5976-34DF8E43782B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A015AD4-5824-4BC4-BEC1-347AF53CF103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F1FE0530-D399-F834-FB28-FD3DB09D6D74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5DC3953-A985-D480-ACD4-CABAB994B8AD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425578E-7E97-4516-7F85-4731CDB4BDE1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C81E39C-D0A2-93F7-009D-A0C8750A1FAB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54D1B7B-BF1F-BE87-A369-E7C9483599A7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DBE0DC7-EE44-1914-0D25-BC008F1F4722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solidFill>
                  <a:schemeClr val="tx1"/>
                </a:solidFill>
              </a:rPr>
              <a:t>Mapping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Lookup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FB33466D-13F8-70E0-F80B-07A4F880BC5D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DF8AF312-3CFA-A86A-4EF5-68725F519288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5EAF3C-4FDA-09AE-2DA9-6587FF9A81A5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B366C6-D94D-EB2B-B942-F33D5F00595B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A1FE55-74F4-23C7-E0EF-ACE2C0D3A4D3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98566B-B8F2-A05A-7FE2-0123CDDE84E1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DE3143E-93A4-7141-439D-4A1B26F86562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3860120-800A-909A-6FED-33A8C4431332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EE049D2-B2AC-EFFC-63AB-026AEBDE1B53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3BC7021-11E5-6C64-87D9-53B06B0B647F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F513F94-594C-5651-CA3F-F495ECD904F0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879500A-7CB7-0595-702E-21B2FC4FEA5B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A5D108-B966-36C9-6D2A-9DFA3C61E812}"/>
              </a:ext>
            </a:extLst>
          </p:cNvPr>
          <p:cNvSpPr/>
          <p:nvPr/>
        </p:nvSpPr>
        <p:spPr>
          <a:xfrm>
            <a:off x="5563758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941E45-81AB-7AD4-5FF5-75606837C155}"/>
              </a:ext>
            </a:extLst>
          </p:cNvPr>
          <p:cNvSpPr/>
          <p:nvPr/>
        </p:nvSpPr>
        <p:spPr>
          <a:xfrm>
            <a:off x="6257520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08EF7ECA-F697-895A-7BF2-5DDF44CABEAF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4376748" y="1697200"/>
            <a:ext cx="1187010" cy="27061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476A04D-EF25-F3DD-6F1F-C9B35CB229A8}"/>
              </a:ext>
            </a:extLst>
          </p:cNvPr>
          <p:cNvSpPr/>
          <p:nvPr/>
        </p:nvSpPr>
        <p:spPr>
          <a:xfrm>
            <a:off x="5563758" y="2630716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763F84-365C-F401-D945-CB5997D6691D}"/>
              </a:ext>
            </a:extLst>
          </p:cNvPr>
          <p:cNvSpPr/>
          <p:nvPr/>
        </p:nvSpPr>
        <p:spPr>
          <a:xfrm>
            <a:off x="6250931" y="262987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4FA870-9858-3EC1-EF8B-B848EE82B36F}"/>
              </a:ext>
            </a:extLst>
          </p:cNvPr>
          <p:cNvSpPr/>
          <p:nvPr/>
        </p:nvSpPr>
        <p:spPr>
          <a:xfrm>
            <a:off x="6250931" y="3380382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A643CF-2821-21D5-AA0F-8FF392C5A0EF}"/>
              </a:ext>
            </a:extLst>
          </p:cNvPr>
          <p:cNvSpPr/>
          <p:nvPr/>
        </p:nvSpPr>
        <p:spPr>
          <a:xfrm>
            <a:off x="6257520" y="412494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4A11D2D6-57B6-527C-2FB6-3A0838CB5F24}"/>
              </a:ext>
            </a:extLst>
          </p:cNvPr>
          <p:cNvCxnSpPr>
            <a:stCxn id="6" idx="3"/>
            <a:endCxn id="10" idx="1"/>
          </p:cNvCxnSpPr>
          <p:nvPr/>
        </p:nvCxnSpPr>
        <p:spPr>
          <a:xfrm>
            <a:off x="4376748" y="1697200"/>
            <a:ext cx="1187010" cy="102351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4FE4A176-7027-BA5B-CD5C-6273918F1DD4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177384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28EC504F-584A-A837-A280-8FB0A76BC50C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251517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DF1E9810-F567-09B5-0612-1AEFC30C12DA}"/>
              </a:ext>
            </a:extLst>
          </p:cNvPr>
          <p:cNvSpPr/>
          <p:nvPr/>
        </p:nvSpPr>
        <p:spPr>
          <a:xfrm>
            <a:off x="4785015" y="1966880"/>
            <a:ext cx="188422" cy="1417570"/>
          </a:xfrm>
          <a:prstGeom prst="rect">
            <a:avLst/>
          </a:prstGeom>
          <a:solidFill>
            <a:srgbClr val="7EA6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Broadcast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4729A88-80FD-32AD-58C8-317C8696E929}"/>
              </a:ext>
            </a:extLst>
          </p:cNvPr>
          <p:cNvSpPr/>
          <p:nvPr/>
        </p:nvSpPr>
        <p:spPr>
          <a:xfrm>
            <a:off x="6947698" y="338185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D561E92-4DC8-541F-104F-A5F6316C2A5E}"/>
              </a:ext>
            </a:extLst>
          </p:cNvPr>
          <p:cNvSpPr/>
          <p:nvPr/>
        </p:nvSpPr>
        <p:spPr>
          <a:xfrm>
            <a:off x="6947698" y="412307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E624735-DBF9-A3F2-F81B-CC261E516205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22297E1F-B474-899D-4ECE-59F7B008E5B5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D14D6F8-8507-B032-B6B0-0E5F39B1D0FC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01ABFAE6-83AE-44EC-BD42-F0E642489425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03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C1F48-AEB9-E9CE-7D1F-D1D81A8C1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57FF9-2DD7-663F-0A1F-7067F8366A8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47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BCEA175C-083D-0DCD-A1A4-A971419BC0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Distribute</a:t>
            </a:r>
            <a:r>
              <a:rPr lang="zh-CN" altLang="en-US" dirty="0"/>
              <a:t> </a:t>
            </a:r>
            <a:r>
              <a:rPr lang="en-US" altLang="zh-CN" dirty="0"/>
              <a:t>B</a:t>
            </a:r>
            <a:r>
              <a:rPr lang="zh-CN" altLang="en-US" dirty="0"/>
              <a:t> </a:t>
            </a:r>
            <a:r>
              <a:rPr lang="en-US" altLang="zh-CN" dirty="0"/>
              <a:t>Vector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B9DF08F-3F24-7FFE-B05B-17F54D062E0F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77270C-FBDF-3397-7423-31B0D28341E3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C028FAD-6491-B4EC-77FD-EE26F8B67D04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8C148B-6509-1DCB-9C02-BC4EC92DA86F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E1C938-93EB-282C-067F-F04AB3DB93A6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2FD9C63-C2E8-2996-FCB5-EF17BD44A21A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9DBAD7-6796-6CC7-5FC0-C59BC8C60BF5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898F48-ACA3-7C6E-ED14-B0947F3F9DB7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E63190-5805-7A62-9E93-617410E45A24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47AF6F8-855E-6B47-A41F-8B08A61AA78B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6EC490A-39A0-2636-2025-3DD14420486A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502DAFC-2D1F-F46E-3E40-3400C666651C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804EED-6A5A-9027-2777-24D982037B57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0F0FF1-E200-CF9F-781A-C2B14EF1C3A0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D6FCF1D-8DDA-AF2D-64B3-C942CE9C657D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B01209B-43B6-091C-A8AC-96818BFCBDF9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1C3E3A-9C68-1EE4-757B-D98A44813775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143723C-3F13-D23B-459F-BE26680C3837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B8F93DD-C1DA-A57F-3323-18231C6DEBB9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52F280B-FEF2-60B6-F707-3DE974080846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063886B-0C1D-64B2-F693-18069B618A80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A4569B6-3B30-A9DD-2883-CEBA6768E904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1D9CF5B-12A3-A92E-0B09-B07A34655744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7C56C69-2976-060F-2545-2657E9F95F37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E1AB8E7-0711-DF9D-A86A-FD8F760CF257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786B0B6-E581-9DC7-87C3-81FFD5EB8668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DB8DDEB-E714-E5C6-F686-2B6657EC9069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C5E1E15-EB23-6E21-4BDE-42EA8F7D60EA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0852A098-617C-5D1D-6CEB-0762A2E5A832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AF1213A-31A7-883B-A172-A151A4AE15DA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084F504-5B0B-0C0C-8F59-FD680F56653B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57E44CF-092E-6C2B-76CB-9E05B9692593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E0A98E8-3451-D924-BA4E-951E9F04B72C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E4FE3D-30E7-C9A6-AADF-95EC7588AB7F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3DC6142-0558-0C87-A988-768E07689431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38EB3F0-BADF-1913-D131-5D5CBA697828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D60F86B-DCD1-EAEA-59E9-0B771BA2C788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94AE583-D26D-4C42-CF53-0454B6C5D831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202ECEC-A92A-0330-C465-8B46C61A5034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83373D9-36D9-414B-0E64-5E849FF853BC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B1EF64E-FCB6-4CEB-FB75-0C7612B61350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18A5970F-E136-0E07-96C9-37983C3611CF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E04C8BF-E038-B6B5-B621-0729DADF9BEC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6155EA0D-81E2-C0F1-571C-F44271C44044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9678668-E88D-D82D-B383-83A4E8308F50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87D76736-D51A-5EDC-553D-D18EEF63DD29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C148EEC-2DC1-F869-BE0E-E24334F06AF7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9D58477C-5C87-9D32-ABA0-16F4C4EFAF6B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1609293D-A324-CC91-3624-A2B44A4E15C5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EA2BA761-7345-4F37-0600-874400410F0F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F0DC2E35-03CE-0D9F-E2D6-75AB537059A9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AB3153B-D7FA-B9CB-EE4C-462FDBE3251C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F557EC54-1671-86E6-04F2-059B3433BEC0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FF86001-1CBD-C62F-F71F-C6E206654BD5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9D8E9F5-B8FB-9B0B-C2A4-9C3E313B05B1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868E0CD-CB3C-C77B-C9ED-3119FBC51075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12F0E97-653D-5731-A8D4-E4B8420F793C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738C403-F926-D2A1-1F57-1D0B8F3AA77A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solidFill>
                  <a:schemeClr val="tx1"/>
                </a:solidFill>
              </a:rPr>
              <a:t>Mapping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Lookup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BAA73241-0821-9146-17FF-E9A6F017667C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4AA58354-2F2F-8A26-CD73-A47A62CA90C7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FC3BD3-32F7-EEED-47ED-A85D569E7A14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BF0100-86F8-187D-4939-B1AD1B2F8AAE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4FCBCD-3087-8C8D-5570-101C1CC30B08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0C67B4-5839-7235-1246-62733907FC96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C70D17-374C-42FB-C3C5-E2AF5DF7C610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3DF697D-B9BB-7AE6-D5B4-67C05EA56FF1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ECABF74-A5D1-5050-F103-B42A66F0145A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90AAAC3-E949-B100-5831-590AAED5BA34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4E07645-21DF-CA47-8954-D043A18F59EE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AC1FCC9-26AD-CCC6-AD6E-C0D6F176F21E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B14A8E-C416-75AA-7142-D8EA7DEA3F6E}"/>
              </a:ext>
            </a:extLst>
          </p:cNvPr>
          <p:cNvSpPr/>
          <p:nvPr/>
        </p:nvSpPr>
        <p:spPr>
          <a:xfrm>
            <a:off x="5563758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3E0534-8951-03F9-647C-494F42061FC1}"/>
              </a:ext>
            </a:extLst>
          </p:cNvPr>
          <p:cNvSpPr/>
          <p:nvPr/>
        </p:nvSpPr>
        <p:spPr>
          <a:xfrm>
            <a:off x="6257520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E79657DC-DE91-A681-8C97-8A2AFEA52EF3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4376748" y="1697200"/>
            <a:ext cx="1187010" cy="27061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DE76013-AD8A-0567-DEF6-B3766F681413}"/>
              </a:ext>
            </a:extLst>
          </p:cNvPr>
          <p:cNvSpPr/>
          <p:nvPr/>
        </p:nvSpPr>
        <p:spPr>
          <a:xfrm>
            <a:off x="5563758" y="2630716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81918-0234-D017-5333-13DE4E635AE0}"/>
              </a:ext>
            </a:extLst>
          </p:cNvPr>
          <p:cNvSpPr/>
          <p:nvPr/>
        </p:nvSpPr>
        <p:spPr>
          <a:xfrm>
            <a:off x="6250931" y="262987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9C80C1-DE11-B45E-8D0C-71775CFEA14A}"/>
              </a:ext>
            </a:extLst>
          </p:cNvPr>
          <p:cNvSpPr/>
          <p:nvPr/>
        </p:nvSpPr>
        <p:spPr>
          <a:xfrm>
            <a:off x="6250931" y="3380382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C31364-DDDD-0BA1-F343-669CAD4D8F4A}"/>
              </a:ext>
            </a:extLst>
          </p:cNvPr>
          <p:cNvSpPr/>
          <p:nvPr/>
        </p:nvSpPr>
        <p:spPr>
          <a:xfrm>
            <a:off x="6257520" y="412494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225DAEC2-B147-497F-536E-5EABEB6E89CA}"/>
              </a:ext>
            </a:extLst>
          </p:cNvPr>
          <p:cNvCxnSpPr>
            <a:stCxn id="6" idx="3"/>
            <a:endCxn id="10" idx="1"/>
          </p:cNvCxnSpPr>
          <p:nvPr/>
        </p:nvCxnSpPr>
        <p:spPr>
          <a:xfrm>
            <a:off x="4376748" y="1697200"/>
            <a:ext cx="1187010" cy="102351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E188F3A2-39F8-53CC-B314-012FA812F884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177384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6A420591-7555-507F-B850-E3FC606EAC60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251517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189BF80C-4F82-9061-C835-EA1E16643B51}"/>
              </a:ext>
            </a:extLst>
          </p:cNvPr>
          <p:cNvSpPr/>
          <p:nvPr/>
        </p:nvSpPr>
        <p:spPr>
          <a:xfrm>
            <a:off x="4785015" y="1966880"/>
            <a:ext cx="188422" cy="1417570"/>
          </a:xfrm>
          <a:prstGeom prst="rect">
            <a:avLst/>
          </a:prstGeom>
          <a:solidFill>
            <a:srgbClr val="7EA6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Broadcast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9671A76-5FA4-8F27-95FA-EC9D16F1C527}"/>
              </a:ext>
            </a:extLst>
          </p:cNvPr>
          <p:cNvSpPr/>
          <p:nvPr/>
        </p:nvSpPr>
        <p:spPr>
          <a:xfrm>
            <a:off x="6947698" y="338185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F3766EE-2C59-0E67-A89D-2CF7F1D318AC}"/>
              </a:ext>
            </a:extLst>
          </p:cNvPr>
          <p:cNvSpPr/>
          <p:nvPr/>
        </p:nvSpPr>
        <p:spPr>
          <a:xfrm>
            <a:off x="6947698" y="412307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3CD53476-38CA-6AEC-57C3-222E676A49D4}"/>
              </a:ext>
            </a:extLst>
          </p:cNvPr>
          <p:cNvCxnSpPr>
            <a:cxnSpLocks/>
          </p:cNvCxnSpPr>
          <p:nvPr/>
        </p:nvCxnSpPr>
        <p:spPr>
          <a:xfrm flipV="1">
            <a:off x="3143003" y="1841200"/>
            <a:ext cx="0" cy="19238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5102E4A-5572-57CE-190A-53DEAD89CE6E}"/>
              </a:ext>
            </a:extLst>
          </p:cNvPr>
          <p:cNvSpPr/>
          <p:nvPr/>
        </p:nvSpPr>
        <p:spPr>
          <a:xfrm>
            <a:off x="4186627" y="1607714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DBFADC-5B10-997B-7ED0-9F7EF5608A6B}"/>
              </a:ext>
            </a:extLst>
          </p:cNvPr>
          <p:cNvSpPr/>
          <p:nvPr/>
        </p:nvSpPr>
        <p:spPr>
          <a:xfrm>
            <a:off x="4376748" y="1607200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4FF58F-0811-60E6-53B3-4AC94178B3B0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76798E-FB19-BD75-1BA5-61AC9057D89A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B1ADDD0-1398-7613-06C9-94C7391C4D11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108D932-D1BD-CED3-2096-3F524C042555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71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7BE0F-D182-38B3-1542-AFF1CD2A3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A9403-A57D-1E5E-B612-FDEC376F61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48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26119FFF-DA0A-4256-D140-F59596FFC6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Distribute</a:t>
            </a:r>
            <a:r>
              <a:rPr lang="zh-CN" altLang="en-US" dirty="0"/>
              <a:t> </a:t>
            </a:r>
            <a:r>
              <a:rPr lang="en-US" altLang="zh-CN" dirty="0"/>
              <a:t>B</a:t>
            </a:r>
            <a:r>
              <a:rPr lang="zh-CN" altLang="en-US" dirty="0"/>
              <a:t> </a:t>
            </a:r>
            <a:r>
              <a:rPr lang="en-US" altLang="zh-CN" dirty="0"/>
              <a:t>Vector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Shifter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4E46612-2883-B30E-24F8-A580F9E58BAD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DADE61-EC44-1C19-1CB8-E8647E2EB652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89E1D03-519E-2278-7ADE-FCD8F12255EB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A17F52-C481-71C3-5A5C-5F4DDA7450A2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A8F178-9D6D-A099-AAF9-318B013C519B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5DD83E-9CF9-994C-1211-4770A00DE036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F7E9F0A-352D-95BB-B22D-9CFBC65BCE9A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BD1388-AE9C-09D2-7DCD-17EFEF74320C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97171D-28BA-39F0-49F5-1F5E22CB4BA9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13ABA16-63DB-E586-4107-326CDB3D9A15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6CA470F-6509-341A-1FF9-6B5435891161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C1AD506-A5CF-19DC-E744-03EDCE007645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F481224-915B-C6C6-B77E-860C745BE46B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19D1496-364D-621E-E2E3-308A5A737AC5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B4A198E-460A-A55D-CE4D-A3451D25F178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4DB2E9C-95E2-9610-CC50-6784CFFF2162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CD075F7-34A4-1CB9-5B78-4DB61A6E4215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9123E96-3485-D297-BC36-88D2300E21FD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BD8F005-6080-F17A-C6EF-D42292401E13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729B1E2-5C2B-F9A9-86F5-DD86D1BBD1FB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10C2923-DCBB-2C58-BCAD-983AC7032226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3403B6E-59ED-C165-5AEC-8C60B02CF3A2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E072A2F-5A24-DEBF-45E5-955C8CA063FA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672C380-D432-EE81-0B07-CB2EEEDBB0AC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6C88111-221B-96B0-44F0-AC3B390132A2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2D1FBA1-E05A-610F-E13E-CEC69CAFA074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03F350C-2A15-6880-9B78-CA64F00AE86F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234919E-7DBC-F045-262F-47CC7EE80A80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D677A328-189F-80FA-68AC-04229A8A196D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2FCF881-1432-DCE0-F6EE-D57459277003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4F3291F-83DB-987F-3A07-7FAEDCF5E958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A7EC14B-3E5C-59E7-3AF2-ABEA71F3C4F2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EA16C6A-BCDA-9993-002C-EB2431B7ABD1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4E6C1C1-9EB4-5297-4010-F3D93EF5504B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DE6CF3C-BB3B-677B-2B22-63059EF61804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CE57775-CB7D-52D9-CC89-222B35942461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0A3A8D4-4E8B-8B8E-C480-D8ADB6107CEA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38094F96-9522-53E9-B0A1-427247E4872D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A50932B-65BD-6545-C1F6-2EB0A61A7545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4A8C853E-34A8-DDC1-7433-022D91091B52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FEA2B40-DD32-DC8C-8B5B-0B7C71CA2223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7CC2E81-7515-DDCA-1CE7-962A3305B9C1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F78AF9A5-F233-D3CE-1EE0-406EA4E2BC38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68047790-B32A-F9C1-9CFE-C6BE17535985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DDDA411-4D60-00D2-DFE3-7F3ADD4CDDA7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9061022-E5A8-7CE7-D7FC-DA026FC9E558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13572F7E-1A49-11FE-F1BA-9E5623CBC408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166674B4-3600-92E6-A6BC-A6A04E45AE88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5D1EA69-0C2F-A03D-083F-2363A1EA573B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942EDF69-D3D0-68E1-ABB7-BD53D900FCBE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66B86407-3D93-8979-CEF5-B9D4092898BF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6A77283-E50A-733B-1CB3-391AE648AFE0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71CA3E6-7564-B88C-6CE7-D760C09B4813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5800ED4-31CA-1256-3914-7428A60300AF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29A4181-BF40-0975-4E9F-CCEA51178579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55A6E7A-D9BA-34BC-5419-026A8DBA905A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551FFA5-B3A7-CE17-7CAE-7BE71323FEDC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F48D159-6E7C-A9B7-4979-0C1FB7F12964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solidFill>
                  <a:schemeClr val="tx1"/>
                </a:solidFill>
              </a:rPr>
              <a:t>Mapping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Lookup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DA726C69-05B4-BEB3-9584-8D5D37263AB2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2954AF46-063C-482D-3727-71177A9ABCF3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223F05-BEB6-0515-6DDB-7A9C53957920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63C6EEC-456A-8873-62C3-58F87C8AA38E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7A21AE-7BC0-B886-D687-00334E5196C6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E1CCA93-F3BF-C536-E12E-AAEA40FE12E4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737B1D2-3DA4-31FF-2130-CAFD408CBB3B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088ACAB-6C0F-EC9D-9462-D124505BB59F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E788DC5-3733-5B75-7011-768B3BEC4D29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CE2DD72-139B-96CC-2E81-675DD6E1D0EE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C9F64D9-3B25-1BF8-1CE2-5A03D57E3104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18F209F-207A-7AAD-7F47-ABE6438F5DEF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0F738B-989D-B7DB-4639-4BB8415C3DB8}"/>
              </a:ext>
            </a:extLst>
          </p:cNvPr>
          <p:cNvSpPr/>
          <p:nvPr/>
        </p:nvSpPr>
        <p:spPr>
          <a:xfrm>
            <a:off x="5563758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2E6FEA-5D48-97B4-FE09-DDC0964295E8}"/>
              </a:ext>
            </a:extLst>
          </p:cNvPr>
          <p:cNvSpPr/>
          <p:nvPr/>
        </p:nvSpPr>
        <p:spPr>
          <a:xfrm>
            <a:off x="6257520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1E65D2F7-AC4B-5F1C-5DE0-9DFEFB6BEE5A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4376748" y="1697200"/>
            <a:ext cx="1187010" cy="27061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402B9CA-285D-649E-E029-DE7063608D57}"/>
              </a:ext>
            </a:extLst>
          </p:cNvPr>
          <p:cNvSpPr/>
          <p:nvPr/>
        </p:nvSpPr>
        <p:spPr>
          <a:xfrm>
            <a:off x="5563758" y="2630716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AF95A8-A184-775A-EACE-8D69967814D0}"/>
              </a:ext>
            </a:extLst>
          </p:cNvPr>
          <p:cNvSpPr/>
          <p:nvPr/>
        </p:nvSpPr>
        <p:spPr>
          <a:xfrm>
            <a:off x="6250931" y="262987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57B4A2-8ED2-78E9-BCDB-5E30E7B3B486}"/>
              </a:ext>
            </a:extLst>
          </p:cNvPr>
          <p:cNvSpPr/>
          <p:nvPr/>
        </p:nvSpPr>
        <p:spPr>
          <a:xfrm>
            <a:off x="6250931" y="3380382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679938-C0B3-7816-810C-C60425B2A837}"/>
              </a:ext>
            </a:extLst>
          </p:cNvPr>
          <p:cNvSpPr/>
          <p:nvPr/>
        </p:nvSpPr>
        <p:spPr>
          <a:xfrm>
            <a:off x="6257520" y="412494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810CE3D9-25EE-916C-6AA6-7B57FB8904B8}"/>
              </a:ext>
            </a:extLst>
          </p:cNvPr>
          <p:cNvCxnSpPr>
            <a:stCxn id="6" idx="3"/>
            <a:endCxn id="10" idx="1"/>
          </p:cNvCxnSpPr>
          <p:nvPr/>
        </p:nvCxnSpPr>
        <p:spPr>
          <a:xfrm>
            <a:off x="4376748" y="1697200"/>
            <a:ext cx="1187010" cy="102351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70F4749A-2A3D-3B8A-6B32-7E76935E12FF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177384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BEC4EC4F-63D5-E168-03DA-A5DE513996F6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251517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0B1D7F3B-E354-3FBB-19BD-DBC64D11D237}"/>
              </a:ext>
            </a:extLst>
          </p:cNvPr>
          <p:cNvSpPr/>
          <p:nvPr/>
        </p:nvSpPr>
        <p:spPr>
          <a:xfrm>
            <a:off x="4785015" y="1966880"/>
            <a:ext cx="188422" cy="1417570"/>
          </a:xfrm>
          <a:prstGeom prst="rect">
            <a:avLst/>
          </a:prstGeom>
          <a:solidFill>
            <a:srgbClr val="7EA6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Broadcast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6CE2BB9-EC00-C649-08B4-76D7CE7B096B}"/>
              </a:ext>
            </a:extLst>
          </p:cNvPr>
          <p:cNvSpPr/>
          <p:nvPr/>
        </p:nvSpPr>
        <p:spPr>
          <a:xfrm>
            <a:off x="6947698" y="338185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B64B49C-831B-7D73-FD74-70E270736132}"/>
              </a:ext>
            </a:extLst>
          </p:cNvPr>
          <p:cNvSpPr/>
          <p:nvPr/>
        </p:nvSpPr>
        <p:spPr>
          <a:xfrm>
            <a:off x="6947698" y="412307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7A797A83-9EFA-7234-BAE2-A41ADE9B0960}"/>
              </a:ext>
            </a:extLst>
          </p:cNvPr>
          <p:cNvCxnSpPr>
            <a:cxnSpLocks/>
          </p:cNvCxnSpPr>
          <p:nvPr/>
        </p:nvCxnSpPr>
        <p:spPr>
          <a:xfrm flipV="1">
            <a:off x="3143003" y="1841200"/>
            <a:ext cx="0" cy="19238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F0502E17-2524-9B87-EA94-F08A5C27D01E}"/>
              </a:ext>
            </a:extLst>
          </p:cNvPr>
          <p:cNvSpPr/>
          <p:nvPr/>
        </p:nvSpPr>
        <p:spPr>
          <a:xfrm>
            <a:off x="5747342" y="1875945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42F671-2F75-B1C5-D0DA-D9FD58302676}"/>
              </a:ext>
            </a:extLst>
          </p:cNvPr>
          <p:cNvSpPr/>
          <p:nvPr/>
        </p:nvSpPr>
        <p:spPr>
          <a:xfrm>
            <a:off x="6430931" y="1876880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67" name="Elbow Connector 66">
            <a:extLst>
              <a:ext uri="{FF2B5EF4-FFF2-40B4-BE49-F238E27FC236}">
                <a16:creationId xmlns:a16="http://schemas.microsoft.com/office/drawing/2014/main" id="{7E6889CF-E69A-C60F-EB58-12A70B0BDFBD}"/>
              </a:ext>
            </a:extLst>
          </p:cNvPr>
          <p:cNvCxnSpPr/>
          <p:nvPr/>
        </p:nvCxnSpPr>
        <p:spPr>
          <a:xfrm>
            <a:off x="4374956" y="1638950"/>
            <a:ext cx="1187010" cy="270615"/>
          </a:xfrm>
          <a:prstGeom prst="bentConnector3">
            <a:avLst>
              <a:gd name="adj1" fmla="val 75212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F71A7A16-3452-9FBC-DC79-C7445C0491A7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89235DF-08B1-516A-871A-6A8B3D66B160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CDA9CB76-40FF-7DD7-F31A-32F7931D8EFD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B32FA128-D8C0-2F2F-674B-F7D35CD298C0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55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8462F-BD16-E761-DB0D-E5DEDF6E4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530B3-09E5-AEF2-46C4-D1AF817348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49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707E51BC-1087-5EB4-DEA5-3D9494B328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/>
              <a:t>Distribute</a:t>
            </a:r>
            <a:r>
              <a:rPr lang="zh-CN" altLang="en-US" dirty="0"/>
              <a:t> </a:t>
            </a:r>
            <a:r>
              <a:rPr lang="en-US" altLang="zh-CN" dirty="0"/>
              <a:t>B</a:t>
            </a:r>
            <a:r>
              <a:rPr lang="zh-CN" altLang="en-US" dirty="0"/>
              <a:t> </a:t>
            </a:r>
            <a:r>
              <a:rPr lang="en-US" altLang="zh-CN" dirty="0"/>
              <a:t>Vector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Vector-Multicast</a:t>
            </a:r>
            <a:r>
              <a:rPr lang="zh-CN" altLang="en-US" dirty="0"/>
              <a:t> </a:t>
            </a:r>
            <a:r>
              <a:rPr lang="en-US" altLang="zh-CN" dirty="0"/>
              <a:t>Network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D1BDFD5-AB89-7F3C-B55E-9B4FABF5304D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C7A8D9-8E90-68DB-A7E3-F48472D269CD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4CD4A3B-D9C0-56B8-06CF-0AC05FB43E3F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6B0D97-1ED9-2F4F-9D93-3C5A2FFA8AF4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6A2D7A-4E42-F28B-A569-36DBA1C20C80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172587-209C-B0B2-0AF7-581E740C6BF1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7B20896-6D65-F9F2-1904-DA19F300FE17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EED61CD-B770-0A02-60D9-E8C0E0490AAD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87378C1-65BE-EC69-FCDD-938C4E70CEE7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A82F85-F315-F139-54A2-04785D3265F6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DC73F9C-8675-5ABA-ED27-1BA18B1D765D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6627B31-FFE2-BC9E-2197-0AADC21A6305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4889F62-129B-EC53-9DDF-45754CE5144C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C300D44-9E19-17A1-3D3D-28ED88C781E1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37C3E80-F107-1014-8255-3CF781145FAE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50CD693-4335-E9C3-80C4-8619A7B3B437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5F7E3BC-B636-4664-823B-E1560100A53A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A4DB805-5397-BA75-CAA9-8B345089D6BC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DB2D1BA-7FC2-A6D6-B7F1-1C10912D930E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2FAEC6E-87BE-DB96-C26F-DD07212B0331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911C03A-6BF2-207A-0723-8D066A4957F2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641CF5F-E2B8-B6B5-58DF-814AEE1D5B4A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9F2F885-CB89-AA87-61EF-0EF121E1C4D0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034724A-2D68-C7A9-D2B0-D46A5BDFB88F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41D8899-489E-A6A1-D6E2-48B89E5F5C36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B738CE9-7355-FC7E-A755-CE8E9F93F11E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6531DBB-BAD7-C03D-2166-1D352B945DB7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96CCCD5-879D-C2AC-3CC7-33C177F4F2A0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0F0D52E5-4F6A-B599-2398-92E1C9D9B7E8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24557ED-EDCA-D521-DE66-62745AA9BCA1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F9BEEEB-1EEF-F18B-BFB3-7BCE1601BED2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8A81D43-4518-0456-A00B-A1C4407230B2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B57A937-B915-2C7D-EE53-798EDBD9C60F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45BBC8C-36A4-831E-11E0-EED692651CA3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1005EF2-2050-0812-D0A5-C459BE0E8F99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59944EB-D9B6-CBA5-60AA-07F2BEF66A28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6979DDE5-442B-1484-C560-7AFEC07335FA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48E5697-FEE0-5797-9B6F-A5357F4F74AF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57BE5D0-7FBF-3550-6758-1E7BA974895D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6CC62AA-671F-8A57-05B4-4205D53FAF67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9FA606F-CF0E-D922-965F-2BCBC766316A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D258EB84-BA56-86CC-FA3C-2FDD5152C345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D382B75-1DC6-B952-00C7-8B0A40EE5D30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19F70D13-1260-3F66-8494-E1A2A2DFD27B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05D0834-44E6-B582-97BA-2D3BC9E59109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0561F892-0209-2BE1-0AE3-C2306B502C2C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D0D6C6C-9F71-B14D-B7D3-8FA2032BEE84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FF0E2C6-A3C6-7A8D-8CA1-DB20A52E9DB1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9DDC539B-D0C8-6CB6-F9A5-9AB9FC7F29D5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8C67D718-59AE-6F66-9B70-9CD046B4F612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CB483AD5-558B-521E-E26B-9D2CBEEBB73F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7859FC3-DE97-9EA3-BA0D-9893DA48AF0E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EF5180B-5FF1-7862-8B81-A1F0EA0A5350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AA6B8CD-86DA-8416-8D2A-58FB7D62432C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C2D9309-2295-481E-BFB1-86E095304B12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245A234-78D5-B866-6525-BE087E589873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04BA6376-0EE1-3AD5-E43F-32E2E695CEDD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74C81AC-2315-DCE5-BE5D-CF34174CD98C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>
                <a:solidFill>
                  <a:schemeClr val="tx1"/>
                </a:solidFill>
              </a:rPr>
              <a:t>Mapping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Lookup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 sz="120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CA5F91E6-B6D6-A7EB-8C99-19A22F1BE7E0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B23E4D09-6622-995B-7F9D-9D6A3FA7020C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F3202D-2342-9FC0-B0F5-8E04AE51251B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0534E6-5D0E-3436-4769-045917E5487D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A6773F-839D-6FED-87EB-A531E9A45DC3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71FE0E-FDA6-1887-DC62-8B7EE369BC50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D802404-C867-2A35-AE90-AA1746C7262F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B81A440-2E9A-0493-0A9E-E7ACC7808C69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90A3A6D-7DEF-0957-8D6C-82A5E8D3D41E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3BC7A99-5C69-55D5-95E1-C45B44E2DC0C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EB40A5F-58B5-202D-4CAF-CF89840AA55B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0381ADC-C2D9-4699-A526-10963B38F258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6B33BB-92B7-8253-BC72-3C1265F0671B}"/>
              </a:ext>
            </a:extLst>
          </p:cNvPr>
          <p:cNvSpPr/>
          <p:nvPr/>
        </p:nvSpPr>
        <p:spPr>
          <a:xfrm>
            <a:off x="5563758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96AFA-BA21-FF44-88EE-4E6E2F16F5A9}"/>
              </a:ext>
            </a:extLst>
          </p:cNvPr>
          <p:cNvSpPr/>
          <p:nvPr/>
        </p:nvSpPr>
        <p:spPr>
          <a:xfrm>
            <a:off x="6257520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43847598-4C4D-73B0-B673-519D690A4242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4376748" y="1697200"/>
            <a:ext cx="1187010" cy="27061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767960C-3839-046F-24E5-E73D46F26A49}"/>
              </a:ext>
            </a:extLst>
          </p:cNvPr>
          <p:cNvSpPr/>
          <p:nvPr/>
        </p:nvSpPr>
        <p:spPr>
          <a:xfrm>
            <a:off x="5563758" y="2630716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63D54-21A5-0CB4-A391-944C32D7CD0B}"/>
              </a:ext>
            </a:extLst>
          </p:cNvPr>
          <p:cNvSpPr/>
          <p:nvPr/>
        </p:nvSpPr>
        <p:spPr>
          <a:xfrm>
            <a:off x="6250931" y="262987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EDEE76-0321-5A8D-F814-FC891E9DA2B2}"/>
              </a:ext>
            </a:extLst>
          </p:cNvPr>
          <p:cNvSpPr/>
          <p:nvPr/>
        </p:nvSpPr>
        <p:spPr>
          <a:xfrm>
            <a:off x="6250931" y="3380382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501C5E-A7C0-B677-68E8-C54255E372BA}"/>
              </a:ext>
            </a:extLst>
          </p:cNvPr>
          <p:cNvSpPr/>
          <p:nvPr/>
        </p:nvSpPr>
        <p:spPr>
          <a:xfrm>
            <a:off x="6257520" y="412494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BC7FA540-ABF3-3329-0468-27E90B3B0726}"/>
              </a:ext>
            </a:extLst>
          </p:cNvPr>
          <p:cNvCxnSpPr>
            <a:stCxn id="6" idx="3"/>
            <a:endCxn id="10" idx="1"/>
          </p:cNvCxnSpPr>
          <p:nvPr/>
        </p:nvCxnSpPr>
        <p:spPr>
          <a:xfrm>
            <a:off x="4376748" y="1697200"/>
            <a:ext cx="1187010" cy="102351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86F1C6E8-2872-4647-B8BC-7F36E95FA482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177384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8767C1CA-0C6A-6D6F-A096-99784E12CB6F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251517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2A76FFA4-3ACC-9657-ECFE-E4CC81130DEF}"/>
              </a:ext>
            </a:extLst>
          </p:cNvPr>
          <p:cNvSpPr/>
          <p:nvPr/>
        </p:nvSpPr>
        <p:spPr>
          <a:xfrm>
            <a:off x="4785015" y="1966880"/>
            <a:ext cx="188422" cy="1417570"/>
          </a:xfrm>
          <a:prstGeom prst="rect">
            <a:avLst/>
          </a:prstGeom>
          <a:solidFill>
            <a:srgbClr val="7EA6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Broadcast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C92FA3E-B459-8FD6-1933-2523A5B351A5}"/>
              </a:ext>
            </a:extLst>
          </p:cNvPr>
          <p:cNvSpPr/>
          <p:nvPr/>
        </p:nvSpPr>
        <p:spPr>
          <a:xfrm>
            <a:off x="6947698" y="338185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27B2780-CB53-60CF-1A53-6B91C3D6DCFC}"/>
              </a:ext>
            </a:extLst>
          </p:cNvPr>
          <p:cNvSpPr/>
          <p:nvPr/>
        </p:nvSpPr>
        <p:spPr>
          <a:xfrm>
            <a:off x="6947698" y="412307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7956735-39FF-28EF-AEBD-4CC9E9E18996}"/>
              </a:ext>
            </a:extLst>
          </p:cNvPr>
          <p:cNvCxnSpPr>
            <a:cxnSpLocks/>
          </p:cNvCxnSpPr>
          <p:nvPr/>
        </p:nvCxnSpPr>
        <p:spPr>
          <a:xfrm flipV="1">
            <a:off x="3143003" y="1841200"/>
            <a:ext cx="0" cy="19238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8C02B7E-FF38-D2DA-BF8C-FE61D61F8A00}"/>
              </a:ext>
            </a:extLst>
          </p:cNvPr>
          <p:cNvSpPr/>
          <p:nvPr/>
        </p:nvSpPr>
        <p:spPr>
          <a:xfrm>
            <a:off x="5747342" y="1875945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AB4F1B-3119-33D3-4BAE-97B11D0E0985}"/>
              </a:ext>
            </a:extLst>
          </p:cNvPr>
          <p:cNvSpPr/>
          <p:nvPr/>
        </p:nvSpPr>
        <p:spPr>
          <a:xfrm>
            <a:off x="6430931" y="1876880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C07B4E4-6D21-5A75-1CE0-9334605167FD}"/>
              </a:ext>
            </a:extLst>
          </p:cNvPr>
          <p:cNvSpPr/>
          <p:nvPr/>
        </p:nvSpPr>
        <p:spPr>
          <a:xfrm>
            <a:off x="5743758" y="2629577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967090E-95CC-99B3-3D85-83D3A1A7DE2F}"/>
              </a:ext>
            </a:extLst>
          </p:cNvPr>
          <p:cNvSpPr/>
          <p:nvPr/>
        </p:nvSpPr>
        <p:spPr>
          <a:xfrm>
            <a:off x="6427347" y="2630512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1882685-E722-6C0E-1060-B303293C14CB}"/>
              </a:ext>
            </a:extLst>
          </p:cNvPr>
          <p:cNvSpPr/>
          <p:nvPr/>
        </p:nvSpPr>
        <p:spPr>
          <a:xfrm>
            <a:off x="6430931" y="3380942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057876D-EE11-ADDA-0235-1C18730EA510}"/>
              </a:ext>
            </a:extLst>
          </p:cNvPr>
          <p:cNvSpPr/>
          <p:nvPr/>
        </p:nvSpPr>
        <p:spPr>
          <a:xfrm>
            <a:off x="7114520" y="3381877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8ECABF2-232D-967B-C8B4-A36D7900B1CD}"/>
              </a:ext>
            </a:extLst>
          </p:cNvPr>
          <p:cNvSpPr/>
          <p:nvPr/>
        </p:nvSpPr>
        <p:spPr>
          <a:xfrm>
            <a:off x="6430931" y="4123078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681B4B5-13B4-5388-FAB8-EAC35DD8656C}"/>
              </a:ext>
            </a:extLst>
          </p:cNvPr>
          <p:cNvSpPr/>
          <p:nvPr/>
        </p:nvSpPr>
        <p:spPr>
          <a:xfrm>
            <a:off x="7114520" y="4124013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91" name="Elbow Connector 90">
            <a:extLst>
              <a:ext uri="{FF2B5EF4-FFF2-40B4-BE49-F238E27FC236}">
                <a16:creationId xmlns:a16="http://schemas.microsoft.com/office/drawing/2014/main" id="{7F4C98BA-3287-E04E-EE0A-544494366376}"/>
              </a:ext>
            </a:extLst>
          </p:cNvPr>
          <p:cNvCxnSpPr/>
          <p:nvPr/>
        </p:nvCxnSpPr>
        <p:spPr>
          <a:xfrm>
            <a:off x="4374956" y="1638950"/>
            <a:ext cx="1187010" cy="270615"/>
          </a:xfrm>
          <a:prstGeom prst="bentConnector3">
            <a:avLst>
              <a:gd name="adj1" fmla="val 75212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>
            <a:extLst>
              <a:ext uri="{FF2B5EF4-FFF2-40B4-BE49-F238E27FC236}">
                <a16:creationId xmlns:a16="http://schemas.microsoft.com/office/drawing/2014/main" id="{5826BF20-05AF-FCF1-CFE9-9EEAFD90151E}"/>
              </a:ext>
            </a:extLst>
          </p:cNvPr>
          <p:cNvCxnSpPr/>
          <p:nvPr/>
        </p:nvCxnSpPr>
        <p:spPr>
          <a:xfrm>
            <a:off x="4384688" y="1638896"/>
            <a:ext cx="1187010" cy="1023516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40DCEDC4-9198-F794-BA51-D16472FABAD1}"/>
              </a:ext>
            </a:extLst>
          </p:cNvPr>
          <p:cNvCxnSpPr>
            <a:cxnSpLocks/>
          </p:cNvCxnSpPr>
          <p:nvPr/>
        </p:nvCxnSpPr>
        <p:spPr>
          <a:xfrm>
            <a:off x="4379892" y="1642548"/>
            <a:ext cx="1187010" cy="1773845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>
            <a:extLst>
              <a:ext uri="{FF2B5EF4-FFF2-40B4-BE49-F238E27FC236}">
                <a16:creationId xmlns:a16="http://schemas.microsoft.com/office/drawing/2014/main" id="{E9EB5166-F459-F341-6DB1-F33D723D4356}"/>
              </a:ext>
            </a:extLst>
          </p:cNvPr>
          <p:cNvCxnSpPr>
            <a:cxnSpLocks/>
          </p:cNvCxnSpPr>
          <p:nvPr/>
        </p:nvCxnSpPr>
        <p:spPr>
          <a:xfrm>
            <a:off x="4379586" y="1635501"/>
            <a:ext cx="1187010" cy="2515176"/>
          </a:xfrm>
          <a:prstGeom prst="bentConnector3">
            <a:avLst>
              <a:gd name="adj1" fmla="val 75211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morph_vmcastB">
            <a:extLst>
              <a:ext uri="{FF2B5EF4-FFF2-40B4-BE49-F238E27FC236}">
                <a16:creationId xmlns:a16="http://schemas.microsoft.com/office/drawing/2014/main" id="{13D38476-4EBD-9AEB-7D85-51D7C10B4C11}"/>
              </a:ext>
            </a:extLst>
          </p:cNvPr>
          <p:cNvSpPr/>
          <p:nvPr/>
        </p:nvSpPr>
        <p:spPr>
          <a:xfrm>
            <a:off x="5097774" y="2055945"/>
            <a:ext cx="188422" cy="1869038"/>
          </a:xfrm>
          <a:prstGeom prst="rect">
            <a:avLst/>
          </a:prstGeom>
          <a:solidFill>
            <a:srgbClr val="01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Vector</a:t>
            </a:r>
            <a:r>
              <a:rPr lang="zh-CN" altLang="en-US" dirty="0"/>
              <a:t> </a:t>
            </a:r>
            <a:r>
              <a:rPr lang="en-US" altLang="zh-CN" dirty="0"/>
              <a:t>Multicast</a:t>
            </a:r>
            <a:r>
              <a:rPr lang="zh-CN" altLang="en-US" dirty="0"/>
              <a:t> </a:t>
            </a:r>
            <a:r>
              <a:rPr lang="en-US" altLang="zh-CN" dirty="0"/>
              <a:t>B</a:t>
            </a:r>
            <a:endParaRPr lang="en-CN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4CA9DDA-F3AF-4AF0-EFDA-CEF289F55274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FE78F5B2-4167-DFA3-5BD1-5C381EC2C406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628F2B8D-A39E-2D8F-84B0-D1E0050FBA05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AC595C5C-DDB0-A50E-93AC-14DC20AAEC7F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20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82A2474D-E39B-1825-20BB-A8F71EF08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>
            <a:extLst>
              <a:ext uri="{FF2B5EF4-FFF2-40B4-BE49-F238E27FC236}">
                <a16:creationId xmlns:a16="http://schemas.microsoft.com/office/drawing/2014/main" id="{16A1388D-C5B5-7AB9-FC16-94D4A7D696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Static Dataflow</a:t>
            </a:r>
            <a:endParaRPr dirty="0"/>
          </a:p>
        </p:txBody>
      </p:sp>
      <p:sp>
        <p:nvSpPr>
          <p:cNvPr id="62" name="Google Shape;62;p14">
            <a:extLst>
              <a:ext uri="{FF2B5EF4-FFF2-40B4-BE49-F238E27FC236}">
                <a16:creationId xmlns:a16="http://schemas.microsoft.com/office/drawing/2014/main" id="{1DD2D601-C472-D040-E5AA-52314D55ABDF}"/>
              </a:ext>
            </a:extLst>
          </p:cNvPr>
          <p:cNvSpPr txBox="1"/>
          <p:nvPr/>
        </p:nvSpPr>
        <p:spPr>
          <a:xfrm>
            <a:off x="230975" y="5459025"/>
            <a:ext cx="4575000" cy="31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Scientific Computing: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Finite element methods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Iterative solvers: Conjugate Gradient, GMRES, Algebraic multigrid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Graph Analytics: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Multi-hop traversal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Graph neural networks (GNNs)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Machine Learning: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Sparse attention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MoE routing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Structured sparsity in pruned DNNs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5" name="Google Shape;65;p14">
            <a:extLst>
              <a:ext uri="{FF2B5EF4-FFF2-40B4-BE49-F238E27FC236}">
                <a16:creationId xmlns:a16="http://schemas.microsoft.com/office/drawing/2014/main" id="{827EC418-5AB5-E3EE-6288-99B3D26E80D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859788-E945-14B3-DF5E-0E25B6641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265" name="Rectangle 264">
            <a:extLst>
              <a:ext uri="{FF2B5EF4-FFF2-40B4-BE49-F238E27FC236}">
                <a16:creationId xmlns:a16="http://schemas.microsoft.com/office/drawing/2014/main" id="{FECB5625-FA27-EDF2-F680-5D2DC225964F}"/>
              </a:ext>
            </a:extLst>
          </p:cNvPr>
          <p:cNvSpPr/>
          <p:nvPr/>
        </p:nvSpPr>
        <p:spPr>
          <a:xfrm>
            <a:off x="6295655" y="2628227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F5089744-55C9-F656-DE9A-C58DCE576FE7}"/>
              </a:ext>
            </a:extLst>
          </p:cNvPr>
          <p:cNvSpPr txBox="1"/>
          <p:nvPr/>
        </p:nvSpPr>
        <p:spPr>
          <a:xfrm>
            <a:off x="6513723" y="3593273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</a:t>
            </a:r>
            <a:endParaRPr lang="en-CN" b="1" dirty="0"/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40280C37-203C-E83F-8532-31845DDD9A3B}"/>
              </a:ext>
            </a:extLst>
          </p:cNvPr>
          <p:cNvSpPr txBox="1"/>
          <p:nvPr/>
        </p:nvSpPr>
        <p:spPr>
          <a:xfrm>
            <a:off x="7474298" y="3593273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C</a:t>
            </a:r>
            <a:endParaRPr lang="en-CN" b="1" dirty="0"/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5F9AB87C-B9FD-372C-1F2F-C378E92E5CD1}"/>
              </a:ext>
            </a:extLst>
          </p:cNvPr>
          <p:cNvSpPr txBox="1"/>
          <p:nvPr/>
        </p:nvSpPr>
        <p:spPr>
          <a:xfrm>
            <a:off x="7474298" y="2327617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B</a:t>
            </a:r>
            <a:endParaRPr lang="en-CN" b="1" dirty="0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F2D484D6-ADFF-053E-2D6E-550247E0AE89}"/>
              </a:ext>
            </a:extLst>
          </p:cNvPr>
          <p:cNvSpPr/>
          <p:nvPr/>
        </p:nvSpPr>
        <p:spPr>
          <a:xfrm>
            <a:off x="6295655" y="2877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1FF2DFD9-A2AF-1D99-0F33-E66F76C0574E}"/>
              </a:ext>
            </a:extLst>
          </p:cNvPr>
          <p:cNvSpPr/>
          <p:nvPr/>
        </p:nvSpPr>
        <p:spPr>
          <a:xfrm>
            <a:off x="6295655" y="3129799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3547A5A4-C3E1-24A7-35A2-2F0F2F594568}"/>
              </a:ext>
            </a:extLst>
          </p:cNvPr>
          <p:cNvSpPr/>
          <p:nvPr/>
        </p:nvSpPr>
        <p:spPr>
          <a:xfrm>
            <a:off x="6295655" y="3379371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89764E66-CB27-F82D-0181-F86DAC50725F}"/>
              </a:ext>
            </a:extLst>
          </p:cNvPr>
          <p:cNvSpPr/>
          <p:nvPr/>
        </p:nvSpPr>
        <p:spPr>
          <a:xfrm>
            <a:off x="6547655" y="2628227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FE5A0F87-CDE9-3522-1C9E-A1212FD1637F}"/>
              </a:ext>
            </a:extLst>
          </p:cNvPr>
          <p:cNvSpPr/>
          <p:nvPr/>
        </p:nvSpPr>
        <p:spPr>
          <a:xfrm>
            <a:off x="6547655" y="2877799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CBD6C93A-5193-6B4C-FB18-798A0E6D7A2E}"/>
              </a:ext>
            </a:extLst>
          </p:cNvPr>
          <p:cNvSpPr/>
          <p:nvPr/>
        </p:nvSpPr>
        <p:spPr>
          <a:xfrm>
            <a:off x="6547655" y="3129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0741637E-BEEF-4C9F-8EFB-D48736701BCC}"/>
              </a:ext>
            </a:extLst>
          </p:cNvPr>
          <p:cNvSpPr/>
          <p:nvPr/>
        </p:nvSpPr>
        <p:spPr>
          <a:xfrm>
            <a:off x="6547655" y="3379371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25E44783-2138-A701-92B3-B54427B093DC}"/>
              </a:ext>
            </a:extLst>
          </p:cNvPr>
          <p:cNvSpPr/>
          <p:nvPr/>
        </p:nvSpPr>
        <p:spPr>
          <a:xfrm>
            <a:off x="6799655" y="2628227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CFAF226C-4ACE-F4AC-56BF-67BBCB9A384D}"/>
              </a:ext>
            </a:extLst>
          </p:cNvPr>
          <p:cNvSpPr/>
          <p:nvPr/>
        </p:nvSpPr>
        <p:spPr>
          <a:xfrm>
            <a:off x="6799655" y="2877799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9E8354BA-C3D2-EDA7-CA33-26A040B97159}"/>
              </a:ext>
            </a:extLst>
          </p:cNvPr>
          <p:cNvSpPr/>
          <p:nvPr/>
        </p:nvSpPr>
        <p:spPr>
          <a:xfrm>
            <a:off x="6799655" y="3129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AB058936-EC5B-7782-0CB2-B565EB196524}"/>
              </a:ext>
            </a:extLst>
          </p:cNvPr>
          <p:cNvSpPr/>
          <p:nvPr/>
        </p:nvSpPr>
        <p:spPr>
          <a:xfrm>
            <a:off x="6799655" y="3379371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E0CFD6F3-A02B-608A-D12B-DF2DA47C7BB6}"/>
              </a:ext>
            </a:extLst>
          </p:cNvPr>
          <p:cNvSpPr/>
          <p:nvPr/>
        </p:nvSpPr>
        <p:spPr>
          <a:xfrm>
            <a:off x="7127553" y="2628227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3C853650-CA56-6CE6-BAE8-5716CC2558A6}"/>
              </a:ext>
            </a:extLst>
          </p:cNvPr>
          <p:cNvSpPr/>
          <p:nvPr/>
        </p:nvSpPr>
        <p:spPr>
          <a:xfrm>
            <a:off x="7127553" y="2877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3B47A570-FB78-2EF4-1F26-2DEC60B5E639}"/>
              </a:ext>
            </a:extLst>
          </p:cNvPr>
          <p:cNvSpPr/>
          <p:nvPr/>
        </p:nvSpPr>
        <p:spPr>
          <a:xfrm>
            <a:off x="7127553" y="3129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AED4F25D-19CE-AE01-F160-4DFD44474ED8}"/>
              </a:ext>
            </a:extLst>
          </p:cNvPr>
          <p:cNvSpPr/>
          <p:nvPr/>
        </p:nvSpPr>
        <p:spPr>
          <a:xfrm>
            <a:off x="7127553" y="3379371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067362F5-C05D-EFCD-EA39-5E01428FF178}"/>
              </a:ext>
            </a:extLst>
          </p:cNvPr>
          <p:cNvSpPr/>
          <p:nvPr/>
        </p:nvSpPr>
        <p:spPr>
          <a:xfrm>
            <a:off x="7379553" y="2628227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73046BCD-656B-4DE6-8045-E4A373B6FF5F}"/>
              </a:ext>
            </a:extLst>
          </p:cNvPr>
          <p:cNvSpPr/>
          <p:nvPr/>
        </p:nvSpPr>
        <p:spPr>
          <a:xfrm>
            <a:off x="7379553" y="2877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 dirty="0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788E60EF-3CA2-EF05-1205-B9264EDE8375}"/>
              </a:ext>
            </a:extLst>
          </p:cNvPr>
          <p:cNvSpPr/>
          <p:nvPr/>
        </p:nvSpPr>
        <p:spPr>
          <a:xfrm>
            <a:off x="7379553" y="3129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CBED8E20-A7DC-13C9-811F-5A4EBA22FBD0}"/>
              </a:ext>
            </a:extLst>
          </p:cNvPr>
          <p:cNvSpPr/>
          <p:nvPr/>
        </p:nvSpPr>
        <p:spPr>
          <a:xfrm>
            <a:off x="7379553" y="3379371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300CF1F8-4023-1EEB-06D5-08B3EFDB3D33}"/>
              </a:ext>
            </a:extLst>
          </p:cNvPr>
          <p:cNvSpPr/>
          <p:nvPr/>
        </p:nvSpPr>
        <p:spPr>
          <a:xfrm>
            <a:off x="7631553" y="2628227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F9C8107D-4ED5-236F-F9DE-42AF07E8D066}"/>
              </a:ext>
            </a:extLst>
          </p:cNvPr>
          <p:cNvSpPr/>
          <p:nvPr/>
        </p:nvSpPr>
        <p:spPr>
          <a:xfrm>
            <a:off x="7631553" y="2877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0" name="Rectangle 289">
            <a:extLst>
              <a:ext uri="{FF2B5EF4-FFF2-40B4-BE49-F238E27FC236}">
                <a16:creationId xmlns:a16="http://schemas.microsoft.com/office/drawing/2014/main" id="{562BC548-7F97-CF76-609E-7C535B261C6D}"/>
              </a:ext>
            </a:extLst>
          </p:cNvPr>
          <p:cNvSpPr/>
          <p:nvPr/>
        </p:nvSpPr>
        <p:spPr>
          <a:xfrm>
            <a:off x="7631553" y="3129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47239671-5610-A293-3FB4-07BE42B7A39A}"/>
              </a:ext>
            </a:extLst>
          </p:cNvPr>
          <p:cNvSpPr/>
          <p:nvPr/>
        </p:nvSpPr>
        <p:spPr>
          <a:xfrm>
            <a:off x="7631553" y="3379371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5E36D61F-F593-88DF-E132-090DE8DA8E1B}"/>
              </a:ext>
            </a:extLst>
          </p:cNvPr>
          <p:cNvSpPr/>
          <p:nvPr/>
        </p:nvSpPr>
        <p:spPr>
          <a:xfrm>
            <a:off x="7883553" y="2628227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4C2A3771-4B8B-C803-B2AA-21934718ADCF}"/>
              </a:ext>
            </a:extLst>
          </p:cNvPr>
          <p:cNvSpPr/>
          <p:nvPr/>
        </p:nvSpPr>
        <p:spPr>
          <a:xfrm>
            <a:off x="7883553" y="2877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2194F9E6-04B3-ED6B-2D53-2F7436073962}"/>
              </a:ext>
            </a:extLst>
          </p:cNvPr>
          <p:cNvSpPr/>
          <p:nvPr/>
        </p:nvSpPr>
        <p:spPr>
          <a:xfrm>
            <a:off x="7883553" y="3129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FDA22379-DB9D-D44E-5FB9-CF1F3A6BFD2E}"/>
              </a:ext>
            </a:extLst>
          </p:cNvPr>
          <p:cNvSpPr/>
          <p:nvPr/>
        </p:nvSpPr>
        <p:spPr>
          <a:xfrm>
            <a:off x="7883553" y="3379371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4517EDAC-EE5E-E3AE-EC60-91F83763A02A}"/>
              </a:ext>
            </a:extLst>
          </p:cNvPr>
          <p:cNvSpPr/>
          <p:nvPr/>
        </p:nvSpPr>
        <p:spPr>
          <a:xfrm>
            <a:off x="7127553" y="1614544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975BF44C-0D9F-1C73-85C5-B8A46D3BEDE5}"/>
              </a:ext>
            </a:extLst>
          </p:cNvPr>
          <p:cNvSpPr/>
          <p:nvPr/>
        </p:nvSpPr>
        <p:spPr>
          <a:xfrm>
            <a:off x="7127553" y="1864116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47251D68-6C14-FB3F-BEA9-587AEB6EC16C}"/>
              </a:ext>
            </a:extLst>
          </p:cNvPr>
          <p:cNvSpPr/>
          <p:nvPr/>
        </p:nvSpPr>
        <p:spPr>
          <a:xfrm>
            <a:off x="7127553" y="211611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41D39BE2-FA04-09F0-3A9B-DB29AFA34576}"/>
              </a:ext>
            </a:extLst>
          </p:cNvPr>
          <p:cNvSpPr/>
          <p:nvPr/>
        </p:nvSpPr>
        <p:spPr>
          <a:xfrm>
            <a:off x="7379553" y="1614544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51D814F2-F05D-1DD0-F0F5-451CCE3BC358}"/>
              </a:ext>
            </a:extLst>
          </p:cNvPr>
          <p:cNvSpPr/>
          <p:nvPr/>
        </p:nvSpPr>
        <p:spPr>
          <a:xfrm>
            <a:off x="7379553" y="1864116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3E2A3885-D038-4100-2CAC-246B03EB7606}"/>
              </a:ext>
            </a:extLst>
          </p:cNvPr>
          <p:cNvSpPr/>
          <p:nvPr/>
        </p:nvSpPr>
        <p:spPr>
          <a:xfrm>
            <a:off x="7379553" y="2116116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42D52E66-E35E-B050-682E-F36796208FA4}"/>
              </a:ext>
            </a:extLst>
          </p:cNvPr>
          <p:cNvSpPr/>
          <p:nvPr/>
        </p:nvSpPr>
        <p:spPr>
          <a:xfrm>
            <a:off x="7631553" y="1614544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53E5EF73-6FD5-EAEA-5BC2-872498997057}"/>
              </a:ext>
            </a:extLst>
          </p:cNvPr>
          <p:cNvSpPr/>
          <p:nvPr/>
        </p:nvSpPr>
        <p:spPr>
          <a:xfrm>
            <a:off x="7631553" y="186411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CEAA970C-0C93-903E-9123-533DDA5E453C}"/>
              </a:ext>
            </a:extLst>
          </p:cNvPr>
          <p:cNvSpPr/>
          <p:nvPr/>
        </p:nvSpPr>
        <p:spPr>
          <a:xfrm>
            <a:off x="7631553" y="211611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548292FB-7992-EC04-D12E-138460C828FD}"/>
              </a:ext>
            </a:extLst>
          </p:cNvPr>
          <p:cNvSpPr/>
          <p:nvPr/>
        </p:nvSpPr>
        <p:spPr>
          <a:xfrm>
            <a:off x="7883553" y="1614544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0D9A84C4-B6DF-CC1B-B3C0-63C98A61FFB4}"/>
              </a:ext>
            </a:extLst>
          </p:cNvPr>
          <p:cNvSpPr/>
          <p:nvPr/>
        </p:nvSpPr>
        <p:spPr>
          <a:xfrm>
            <a:off x="7883553" y="186411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9994963D-056D-4BCE-7216-50A87ACDE6C0}"/>
              </a:ext>
            </a:extLst>
          </p:cNvPr>
          <p:cNvSpPr/>
          <p:nvPr/>
        </p:nvSpPr>
        <p:spPr>
          <a:xfrm>
            <a:off x="7883553" y="2116116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cxnSp>
        <p:nvCxnSpPr>
          <p:cNvPr id="308" name="Straight Arrow Connector 307">
            <a:extLst>
              <a:ext uri="{FF2B5EF4-FFF2-40B4-BE49-F238E27FC236}">
                <a16:creationId xmlns:a16="http://schemas.microsoft.com/office/drawing/2014/main" id="{A4E50468-CEFC-37F4-B700-B5AD9D5951A3}"/>
              </a:ext>
            </a:extLst>
          </p:cNvPr>
          <p:cNvCxnSpPr/>
          <p:nvPr/>
        </p:nvCxnSpPr>
        <p:spPr>
          <a:xfrm>
            <a:off x="6421655" y="2754227"/>
            <a:ext cx="50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9" name="Straight Arrow Connector 308">
            <a:extLst>
              <a:ext uri="{FF2B5EF4-FFF2-40B4-BE49-F238E27FC236}">
                <a16:creationId xmlns:a16="http://schemas.microsoft.com/office/drawing/2014/main" id="{26C21768-36F3-D9E9-35A6-5B92EE2AD338}"/>
              </a:ext>
            </a:extLst>
          </p:cNvPr>
          <p:cNvCxnSpPr/>
          <p:nvPr/>
        </p:nvCxnSpPr>
        <p:spPr>
          <a:xfrm>
            <a:off x="6421655" y="3003799"/>
            <a:ext cx="50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0" name="Straight Arrow Connector 309">
            <a:extLst>
              <a:ext uri="{FF2B5EF4-FFF2-40B4-BE49-F238E27FC236}">
                <a16:creationId xmlns:a16="http://schemas.microsoft.com/office/drawing/2014/main" id="{4B108CF7-A538-3686-22D9-B78340A0B0EF}"/>
              </a:ext>
            </a:extLst>
          </p:cNvPr>
          <p:cNvCxnSpPr/>
          <p:nvPr/>
        </p:nvCxnSpPr>
        <p:spPr>
          <a:xfrm>
            <a:off x="6421655" y="3262201"/>
            <a:ext cx="50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1" name="Straight Arrow Connector 310">
            <a:extLst>
              <a:ext uri="{FF2B5EF4-FFF2-40B4-BE49-F238E27FC236}">
                <a16:creationId xmlns:a16="http://schemas.microsoft.com/office/drawing/2014/main" id="{1601E089-A92D-D7F0-816D-A7BF2C44E98C}"/>
              </a:ext>
            </a:extLst>
          </p:cNvPr>
          <p:cNvCxnSpPr/>
          <p:nvPr/>
        </p:nvCxnSpPr>
        <p:spPr>
          <a:xfrm>
            <a:off x="6418978" y="3506578"/>
            <a:ext cx="50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2" name="Straight Arrow Connector 311">
            <a:extLst>
              <a:ext uri="{FF2B5EF4-FFF2-40B4-BE49-F238E27FC236}">
                <a16:creationId xmlns:a16="http://schemas.microsoft.com/office/drawing/2014/main" id="{49991D9C-76E0-2DA1-D08D-FB59C7B01E0C}"/>
              </a:ext>
            </a:extLst>
          </p:cNvPr>
          <p:cNvCxnSpPr/>
          <p:nvPr/>
        </p:nvCxnSpPr>
        <p:spPr>
          <a:xfrm flipH="1">
            <a:off x="6418978" y="2754227"/>
            <a:ext cx="504000" cy="249572"/>
          </a:xfrm>
          <a:prstGeom prst="straightConnector1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3" name="Straight Arrow Connector 312">
            <a:extLst>
              <a:ext uri="{FF2B5EF4-FFF2-40B4-BE49-F238E27FC236}">
                <a16:creationId xmlns:a16="http://schemas.microsoft.com/office/drawing/2014/main" id="{AEF25A50-D4B0-1C48-25CA-DE84BCE41274}"/>
              </a:ext>
            </a:extLst>
          </p:cNvPr>
          <p:cNvCxnSpPr/>
          <p:nvPr/>
        </p:nvCxnSpPr>
        <p:spPr>
          <a:xfrm flipH="1">
            <a:off x="6418978" y="3011560"/>
            <a:ext cx="504000" cy="249572"/>
          </a:xfrm>
          <a:prstGeom prst="straightConnector1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4" name="Straight Arrow Connector 313">
            <a:extLst>
              <a:ext uri="{FF2B5EF4-FFF2-40B4-BE49-F238E27FC236}">
                <a16:creationId xmlns:a16="http://schemas.microsoft.com/office/drawing/2014/main" id="{292AC29D-AE6B-D7AD-342A-1DD94C38409B}"/>
              </a:ext>
            </a:extLst>
          </p:cNvPr>
          <p:cNvCxnSpPr/>
          <p:nvPr/>
        </p:nvCxnSpPr>
        <p:spPr>
          <a:xfrm flipH="1">
            <a:off x="6416301" y="3262345"/>
            <a:ext cx="504000" cy="249572"/>
          </a:xfrm>
          <a:prstGeom prst="straightConnector1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8" name="Straight Arrow Connector 317">
            <a:extLst>
              <a:ext uri="{FF2B5EF4-FFF2-40B4-BE49-F238E27FC236}">
                <a16:creationId xmlns:a16="http://schemas.microsoft.com/office/drawing/2014/main" id="{1F7A1662-5C58-A375-7C14-F424457883E2}"/>
              </a:ext>
            </a:extLst>
          </p:cNvPr>
          <p:cNvCxnSpPr>
            <a:cxnSpLocks/>
          </p:cNvCxnSpPr>
          <p:nvPr/>
        </p:nvCxnSpPr>
        <p:spPr>
          <a:xfrm flipV="1">
            <a:off x="7253553" y="2754227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9" name="Straight Arrow Connector 318">
            <a:extLst>
              <a:ext uri="{FF2B5EF4-FFF2-40B4-BE49-F238E27FC236}">
                <a16:creationId xmlns:a16="http://schemas.microsoft.com/office/drawing/2014/main" id="{63A686B8-FE3D-CF9D-4020-3A9241BEB657}"/>
              </a:ext>
            </a:extLst>
          </p:cNvPr>
          <p:cNvCxnSpPr>
            <a:cxnSpLocks/>
          </p:cNvCxnSpPr>
          <p:nvPr/>
        </p:nvCxnSpPr>
        <p:spPr>
          <a:xfrm flipV="1">
            <a:off x="7253553" y="3012388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0" name="Straight Arrow Connector 319">
            <a:extLst>
              <a:ext uri="{FF2B5EF4-FFF2-40B4-BE49-F238E27FC236}">
                <a16:creationId xmlns:a16="http://schemas.microsoft.com/office/drawing/2014/main" id="{78EB673D-444A-7E23-1E3C-585BF5D8C9E2}"/>
              </a:ext>
            </a:extLst>
          </p:cNvPr>
          <p:cNvCxnSpPr>
            <a:cxnSpLocks/>
          </p:cNvCxnSpPr>
          <p:nvPr/>
        </p:nvCxnSpPr>
        <p:spPr>
          <a:xfrm flipV="1">
            <a:off x="7253553" y="3259925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1" name="Straight Arrow Connector 320">
            <a:extLst>
              <a:ext uri="{FF2B5EF4-FFF2-40B4-BE49-F238E27FC236}">
                <a16:creationId xmlns:a16="http://schemas.microsoft.com/office/drawing/2014/main" id="{B23A9D0D-6D4A-6BBD-6FDE-EF2C70C41A4A}"/>
              </a:ext>
            </a:extLst>
          </p:cNvPr>
          <p:cNvCxnSpPr>
            <a:cxnSpLocks/>
          </p:cNvCxnSpPr>
          <p:nvPr/>
        </p:nvCxnSpPr>
        <p:spPr>
          <a:xfrm flipV="1">
            <a:off x="7254166" y="3513960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3" name="Straight Arrow Connector 322">
            <a:extLst>
              <a:ext uri="{FF2B5EF4-FFF2-40B4-BE49-F238E27FC236}">
                <a16:creationId xmlns:a16="http://schemas.microsoft.com/office/drawing/2014/main" id="{8B9D0E9C-091D-7BD4-0FAE-E072A48A2504}"/>
              </a:ext>
            </a:extLst>
          </p:cNvPr>
          <p:cNvCxnSpPr>
            <a:cxnSpLocks/>
          </p:cNvCxnSpPr>
          <p:nvPr/>
        </p:nvCxnSpPr>
        <p:spPr>
          <a:xfrm flipV="1">
            <a:off x="7257180" y="1729900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4" name="Straight Arrow Connector 323">
            <a:extLst>
              <a:ext uri="{FF2B5EF4-FFF2-40B4-BE49-F238E27FC236}">
                <a16:creationId xmlns:a16="http://schemas.microsoft.com/office/drawing/2014/main" id="{850B3F55-6CB7-CD21-EED3-333D033DDBF9}"/>
              </a:ext>
            </a:extLst>
          </p:cNvPr>
          <p:cNvCxnSpPr>
            <a:cxnSpLocks/>
          </p:cNvCxnSpPr>
          <p:nvPr/>
        </p:nvCxnSpPr>
        <p:spPr>
          <a:xfrm flipV="1">
            <a:off x="7257180" y="1988657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5" name="Straight Arrow Connector 324">
            <a:extLst>
              <a:ext uri="{FF2B5EF4-FFF2-40B4-BE49-F238E27FC236}">
                <a16:creationId xmlns:a16="http://schemas.microsoft.com/office/drawing/2014/main" id="{96EA6433-BE63-12C8-30F3-64D28D963D85}"/>
              </a:ext>
            </a:extLst>
          </p:cNvPr>
          <p:cNvCxnSpPr>
            <a:cxnSpLocks/>
          </p:cNvCxnSpPr>
          <p:nvPr/>
        </p:nvCxnSpPr>
        <p:spPr>
          <a:xfrm flipV="1">
            <a:off x="7257180" y="2233527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368D95E-7E30-AAB3-F4F4-32CB0B432557}"/>
              </a:ext>
            </a:extLst>
          </p:cNvPr>
          <p:cNvSpPr/>
          <p:nvPr/>
        </p:nvSpPr>
        <p:spPr>
          <a:xfrm>
            <a:off x="1008447" y="2663164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47C20E1-17DB-2F84-67BB-F91C2FC10439}"/>
              </a:ext>
            </a:extLst>
          </p:cNvPr>
          <p:cNvSpPr txBox="1"/>
          <p:nvPr/>
        </p:nvSpPr>
        <p:spPr>
          <a:xfrm>
            <a:off x="1226515" y="3628210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</a:t>
            </a:r>
            <a:endParaRPr lang="en-CN" b="1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DFED78E-06EA-E9F5-CBC5-95288C0A237A}"/>
              </a:ext>
            </a:extLst>
          </p:cNvPr>
          <p:cNvSpPr txBox="1"/>
          <p:nvPr/>
        </p:nvSpPr>
        <p:spPr>
          <a:xfrm>
            <a:off x="2187090" y="3628210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C</a:t>
            </a:r>
            <a:endParaRPr lang="en-CN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2C2E299-2FC8-BCD5-C5B8-162E8C4A6E80}"/>
              </a:ext>
            </a:extLst>
          </p:cNvPr>
          <p:cNvSpPr txBox="1"/>
          <p:nvPr/>
        </p:nvSpPr>
        <p:spPr>
          <a:xfrm>
            <a:off x="2187090" y="2362554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B</a:t>
            </a:r>
            <a:endParaRPr lang="en-CN" b="1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0BC7509-9319-89EE-C66A-BA27A3F646A2}"/>
              </a:ext>
            </a:extLst>
          </p:cNvPr>
          <p:cNvSpPr/>
          <p:nvPr/>
        </p:nvSpPr>
        <p:spPr>
          <a:xfrm>
            <a:off x="1008447" y="291273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BF0C3E5-FA05-3CD2-33CD-6264068AC999}"/>
              </a:ext>
            </a:extLst>
          </p:cNvPr>
          <p:cNvSpPr/>
          <p:nvPr/>
        </p:nvSpPr>
        <p:spPr>
          <a:xfrm>
            <a:off x="1008447" y="3164736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DE6D905-13C8-C172-901B-6A3EF285AA49}"/>
              </a:ext>
            </a:extLst>
          </p:cNvPr>
          <p:cNvSpPr/>
          <p:nvPr/>
        </p:nvSpPr>
        <p:spPr>
          <a:xfrm>
            <a:off x="1008447" y="3414308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8C37160-8BF7-9D78-559C-4A9F1A93AF98}"/>
              </a:ext>
            </a:extLst>
          </p:cNvPr>
          <p:cNvSpPr/>
          <p:nvPr/>
        </p:nvSpPr>
        <p:spPr>
          <a:xfrm>
            <a:off x="1260447" y="2663164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A00F1D1-6B00-D841-4468-B5D815BBFB02}"/>
              </a:ext>
            </a:extLst>
          </p:cNvPr>
          <p:cNvSpPr/>
          <p:nvPr/>
        </p:nvSpPr>
        <p:spPr>
          <a:xfrm>
            <a:off x="1260447" y="2912736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D5FAA673-F65C-504C-D5D1-26835BA7CCC5}"/>
              </a:ext>
            </a:extLst>
          </p:cNvPr>
          <p:cNvSpPr/>
          <p:nvPr/>
        </p:nvSpPr>
        <p:spPr>
          <a:xfrm>
            <a:off x="1260447" y="316473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5515E083-BCDF-4DAD-3D03-25D73EFD87EB}"/>
              </a:ext>
            </a:extLst>
          </p:cNvPr>
          <p:cNvSpPr/>
          <p:nvPr/>
        </p:nvSpPr>
        <p:spPr>
          <a:xfrm>
            <a:off x="1260447" y="3414308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A6AC277-D6CD-2BB2-FE88-77E41731F58B}"/>
              </a:ext>
            </a:extLst>
          </p:cNvPr>
          <p:cNvSpPr/>
          <p:nvPr/>
        </p:nvSpPr>
        <p:spPr>
          <a:xfrm>
            <a:off x="1512447" y="2663164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28A6150-4394-D13D-3768-47D4D0DD2DD8}"/>
              </a:ext>
            </a:extLst>
          </p:cNvPr>
          <p:cNvSpPr/>
          <p:nvPr/>
        </p:nvSpPr>
        <p:spPr>
          <a:xfrm>
            <a:off x="1512447" y="2912736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873A633-206A-2CD2-57A2-D6CBB17E330A}"/>
              </a:ext>
            </a:extLst>
          </p:cNvPr>
          <p:cNvSpPr/>
          <p:nvPr/>
        </p:nvSpPr>
        <p:spPr>
          <a:xfrm>
            <a:off x="1512447" y="316473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5538F67-8283-3993-7D96-F5E4B49DA9B6}"/>
              </a:ext>
            </a:extLst>
          </p:cNvPr>
          <p:cNvSpPr/>
          <p:nvPr/>
        </p:nvSpPr>
        <p:spPr>
          <a:xfrm>
            <a:off x="1512447" y="3414308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7498441-8BEF-0BCA-85B5-F69928EEADB0}"/>
              </a:ext>
            </a:extLst>
          </p:cNvPr>
          <p:cNvSpPr/>
          <p:nvPr/>
        </p:nvSpPr>
        <p:spPr>
          <a:xfrm>
            <a:off x="1840345" y="2663164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A523EB3-5C4D-A737-133E-413F46F38D11}"/>
              </a:ext>
            </a:extLst>
          </p:cNvPr>
          <p:cNvSpPr/>
          <p:nvPr/>
        </p:nvSpPr>
        <p:spPr>
          <a:xfrm>
            <a:off x="1840345" y="2912736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44C75B2-054A-DB56-93E4-005563CA1FB1}"/>
              </a:ext>
            </a:extLst>
          </p:cNvPr>
          <p:cNvSpPr/>
          <p:nvPr/>
        </p:nvSpPr>
        <p:spPr>
          <a:xfrm>
            <a:off x="1840345" y="3164736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65B4EA8-0DA8-F610-F895-D6EE3DDD5A0A}"/>
              </a:ext>
            </a:extLst>
          </p:cNvPr>
          <p:cNvSpPr/>
          <p:nvPr/>
        </p:nvSpPr>
        <p:spPr>
          <a:xfrm>
            <a:off x="1840345" y="3414308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EF28C8D0-8B5E-7898-CEB0-46ED8AD7426D}"/>
              </a:ext>
            </a:extLst>
          </p:cNvPr>
          <p:cNvSpPr/>
          <p:nvPr/>
        </p:nvSpPr>
        <p:spPr>
          <a:xfrm>
            <a:off x="2092345" y="2663164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C3A673A-69F9-456E-6649-612E63E0BF1B}"/>
              </a:ext>
            </a:extLst>
          </p:cNvPr>
          <p:cNvSpPr/>
          <p:nvPr/>
        </p:nvSpPr>
        <p:spPr>
          <a:xfrm>
            <a:off x="2092345" y="2912736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9C4E0BC2-F728-5452-94D2-59BF487FCDB6}"/>
              </a:ext>
            </a:extLst>
          </p:cNvPr>
          <p:cNvSpPr/>
          <p:nvPr/>
        </p:nvSpPr>
        <p:spPr>
          <a:xfrm>
            <a:off x="2092345" y="316473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222562E-256F-045A-F138-56704147270F}"/>
              </a:ext>
            </a:extLst>
          </p:cNvPr>
          <p:cNvSpPr/>
          <p:nvPr/>
        </p:nvSpPr>
        <p:spPr>
          <a:xfrm>
            <a:off x="2092345" y="3414308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85DD311-4438-4EC5-96DE-23AE129C4993}"/>
              </a:ext>
            </a:extLst>
          </p:cNvPr>
          <p:cNvSpPr/>
          <p:nvPr/>
        </p:nvSpPr>
        <p:spPr>
          <a:xfrm>
            <a:off x="2344345" y="2663164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B630F25-A934-DFF5-445C-F3EE2C43E82D}"/>
              </a:ext>
            </a:extLst>
          </p:cNvPr>
          <p:cNvSpPr/>
          <p:nvPr/>
        </p:nvSpPr>
        <p:spPr>
          <a:xfrm>
            <a:off x="2344345" y="291273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239B905-5030-B672-7245-A14B549274CF}"/>
              </a:ext>
            </a:extLst>
          </p:cNvPr>
          <p:cNvSpPr/>
          <p:nvPr/>
        </p:nvSpPr>
        <p:spPr>
          <a:xfrm>
            <a:off x="2344345" y="3164736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64F5440-CF2A-BA1C-3A38-907AEC73B4C2}"/>
              </a:ext>
            </a:extLst>
          </p:cNvPr>
          <p:cNvSpPr/>
          <p:nvPr/>
        </p:nvSpPr>
        <p:spPr>
          <a:xfrm>
            <a:off x="2344345" y="3414308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86DA5A3-E58C-7244-885F-69C6D504C490}"/>
              </a:ext>
            </a:extLst>
          </p:cNvPr>
          <p:cNvSpPr/>
          <p:nvPr/>
        </p:nvSpPr>
        <p:spPr>
          <a:xfrm>
            <a:off x="2596345" y="2663164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9BEA0FB5-B76F-8502-CD32-D1DBB2695942}"/>
              </a:ext>
            </a:extLst>
          </p:cNvPr>
          <p:cNvSpPr/>
          <p:nvPr/>
        </p:nvSpPr>
        <p:spPr>
          <a:xfrm>
            <a:off x="2596345" y="2912736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D721B4D-DAF3-2E9D-8F31-22A2F4D0D508}"/>
              </a:ext>
            </a:extLst>
          </p:cNvPr>
          <p:cNvSpPr/>
          <p:nvPr/>
        </p:nvSpPr>
        <p:spPr>
          <a:xfrm>
            <a:off x="2596345" y="316473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CFC7AB4D-6417-3EAC-38CE-12342F4CDC78}"/>
              </a:ext>
            </a:extLst>
          </p:cNvPr>
          <p:cNvSpPr/>
          <p:nvPr/>
        </p:nvSpPr>
        <p:spPr>
          <a:xfrm>
            <a:off x="2596345" y="3414308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9CF9F3D4-18E7-2F43-4492-8C1B3930B74C}"/>
              </a:ext>
            </a:extLst>
          </p:cNvPr>
          <p:cNvSpPr/>
          <p:nvPr/>
        </p:nvSpPr>
        <p:spPr>
          <a:xfrm>
            <a:off x="1840345" y="1649481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16D61F9-283F-A7C9-6126-2378F4323B76}"/>
              </a:ext>
            </a:extLst>
          </p:cNvPr>
          <p:cNvSpPr/>
          <p:nvPr/>
        </p:nvSpPr>
        <p:spPr>
          <a:xfrm>
            <a:off x="1840345" y="1899053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A7DB5F2-2D92-B51F-84A7-C4F097FD5DF9}"/>
              </a:ext>
            </a:extLst>
          </p:cNvPr>
          <p:cNvSpPr/>
          <p:nvPr/>
        </p:nvSpPr>
        <p:spPr>
          <a:xfrm>
            <a:off x="1840345" y="2151053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3F93E986-93FC-9BF9-ED21-7F79EE1EA0C3}"/>
              </a:ext>
            </a:extLst>
          </p:cNvPr>
          <p:cNvSpPr/>
          <p:nvPr/>
        </p:nvSpPr>
        <p:spPr>
          <a:xfrm>
            <a:off x="2092345" y="1649481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25AA39A-FE94-CF78-A499-9BC7E005F9F0}"/>
              </a:ext>
            </a:extLst>
          </p:cNvPr>
          <p:cNvSpPr/>
          <p:nvPr/>
        </p:nvSpPr>
        <p:spPr>
          <a:xfrm>
            <a:off x="2092345" y="1899053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28041023-0013-918A-CFFC-19E7DD934805}"/>
              </a:ext>
            </a:extLst>
          </p:cNvPr>
          <p:cNvSpPr/>
          <p:nvPr/>
        </p:nvSpPr>
        <p:spPr>
          <a:xfrm>
            <a:off x="2092345" y="2151053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2C3EDBE8-A329-258D-05CF-21C087BAB1D3}"/>
              </a:ext>
            </a:extLst>
          </p:cNvPr>
          <p:cNvSpPr/>
          <p:nvPr/>
        </p:nvSpPr>
        <p:spPr>
          <a:xfrm>
            <a:off x="2344345" y="1649481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21ECBDF2-5FBC-F292-F8A5-72A24B3063E4}"/>
              </a:ext>
            </a:extLst>
          </p:cNvPr>
          <p:cNvSpPr/>
          <p:nvPr/>
        </p:nvSpPr>
        <p:spPr>
          <a:xfrm>
            <a:off x="2344345" y="1899053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C23D2F5F-8CAF-0562-9ED6-CE214AF1618D}"/>
              </a:ext>
            </a:extLst>
          </p:cNvPr>
          <p:cNvSpPr/>
          <p:nvPr/>
        </p:nvSpPr>
        <p:spPr>
          <a:xfrm>
            <a:off x="2344345" y="2151053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8A014401-5A7C-8C4D-55E0-2B37A1EA5D35}"/>
              </a:ext>
            </a:extLst>
          </p:cNvPr>
          <p:cNvSpPr/>
          <p:nvPr/>
        </p:nvSpPr>
        <p:spPr>
          <a:xfrm>
            <a:off x="2596345" y="1649481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73F3C2D-BFC6-D003-CB35-65DBF5E8C6DA}"/>
              </a:ext>
            </a:extLst>
          </p:cNvPr>
          <p:cNvSpPr/>
          <p:nvPr/>
        </p:nvSpPr>
        <p:spPr>
          <a:xfrm>
            <a:off x="2596345" y="1899053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5039B50-0CCB-32E6-2DFF-D9C6C27CF7D3}"/>
              </a:ext>
            </a:extLst>
          </p:cNvPr>
          <p:cNvSpPr/>
          <p:nvPr/>
        </p:nvSpPr>
        <p:spPr>
          <a:xfrm>
            <a:off x="2596345" y="2151053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92A1BD78-A8EA-81C7-DAA8-E2BA58C32747}"/>
              </a:ext>
            </a:extLst>
          </p:cNvPr>
          <p:cNvCxnSpPr/>
          <p:nvPr/>
        </p:nvCxnSpPr>
        <p:spPr>
          <a:xfrm>
            <a:off x="1134447" y="2789164"/>
            <a:ext cx="50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1CC87E3E-57D9-FEB8-60CC-EB00C2B3AD68}"/>
              </a:ext>
            </a:extLst>
          </p:cNvPr>
          <p:cNvCxnSpPr/>
          <p:nvPr/>
        </p:nvCxnSpPr>
        <p:spPr>
          <a:xfrm>
            <a:off x="1134447" y="3038736"/>
            <a:ext cx="50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55A06D16-BA87-1B6F-E969-8660199EBBF0}"/>
              </a:ext>
            </a:extLst>
          </p:cNvPr>
          <p:cNvCxnSpPr/>
          <p:nvPr/>
        </p:nvCxnSpPr>
        <p:spPr>
          <a:xfrm>
            <a:off x="1134447" y="3297138"/>
            <a:ext cx="50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7EF6E866-1CB8-0CA5-A7E2-2B68A1228F50}"/>
              </a:ext>
            </a:extLst>
          </p:cNvPr>
          <p:cNvCxnSpPr/>
          <p:nvPr/>
        </p:nvCxnSpPr>
        <p:spPr>
          <a:xfrm>
            <a:off x="1131770" y="3541515"/>
            <a:ext cx="50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A60D38F7-A836-FDE2-A7DC-5F20835979F9}"/>
              </a:ext>
            </a:extLst>
          </p:cNvPr>
          <p:cNvCxnSpPr/>
          <p:nvPr/>
        </p:nvCxnSpPr>
        <p:spPr>
          <a:xfrm>
            <a:off x="1966345" y="1775481"/>
            <a:ext cx="0" cy="501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B898183C-5EE3-01ED-72C9-8B124C328270}"/>
              </a:ext>
            </a:extLst>
          </p:cNvPr>
          <p:cNvCxnSpPr/>
          <p:nvPr/>
        </p:nvCxnSpPr>
        <p:spPr>
          <a:xfrm>
            <a:off x="2218345" y="1775481"/>
            <a:ext cx="0" cy="501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0DA35449-1982-8804-3F57-8083B44C1309}"/>
              </a:ext>
            </a:extLst>
          </p:cNvPr>
          <p:cNvCxnSpPr/>
          <p:nvPr/>
        </p:nvCxnSpPr>
        <p:spPr>
          <a:xfrm>
            <a:off x="2472566" y="1775481"/>
            <a:ext cx="0" cy="501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7CBF9D73-1BB1-5C43-311B-FAC263ED56F7}"/>
              </a:ext>
            </a:extLst>
          </p:cNvPr>
          <p:cNvCxnSpPr>
            <a:cxnSpLocks/>
          </p:cNvCxnSpPr>
          <p:nvPr/>
        </p:nvCxnSpPr>
        <p:spPr>
          <a:xfrm flipV="1">
            <a:off x="1966345" y="2789164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B28249D7-129F-2AB0-26B6-2CDBFE3F5AE3}"/>
              </a:ext>
            </a:extLst>
          </p:cNvPr>
          <p:cNvCxnSpPr>
            <a:cxnSpLocks/>
          </p:cNvCxnSpPr>
          <p:nvPr/>
        </p:nvCxnSpPr>
        <p:spPr>
          <a:xfrm flipV="1">
            <a:off x="1966345" y="3047325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3BBA83ED-9A7A-2B86-E180-A5FB0B25F591}"/>
              </a:ext>
            </a:extLst>
          </p:cNvPr>
          <p:cNvCxnSpPr>
            <a:cxnSpLocks/>
          </p:cNvCxnSpPr>
          <p:nvPr/>
        </p:nvCxnSpPr>
        <p:spPr>
          <a:xfrm flipV="1">
            <a:off x="1966345" y="3294862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852F07D8-EF43-24E6-EB81-1D631F61C8E2}"/>
              </a:ext>
            </a:extLst>
          </p:cNvPr>
          <p:cNvCxnSpPr>
            <a:cxnSpLocks/>
          </p:cNvCxnSpPr>
          <p:nvPr/>
        </p:nvCxnSpPr>
        <p:spPr>
          <a:xfrm flipV="1">
            <a:off x="1966958" y="3548897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4" name="Straight Arrow Connector 263">
            <a:extLst>
              <a:ext uri="{FF2B5EF4-FFF2-40B4-BE49-F238E27FC236}">
                <a16:creationId xmlns:a16="http://schemas.microsoft.com/office/drawing/2014/main" id="{856E61C0-474F-F82F-A0E5-8D148E69C453}"/>
              </a:ext>
            </a:extLst>
          </p:cNvPr>
          <p:cNvCxnSpPr/>
          <p:nvPr/>
        </p:nvCxnSpPr>
        <p:spPr>
          <a:xfrm>
            <a:off x="2722345" y="1775481"/>
            <a:ext cx="0" cy="501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7" name="Straight Arrow Connector 326">
            <a:extLst>
              <a:ext uri="{FF2B5EF4-FFF2-40B4-BE49-F238E27FC236}">
                <a16:creationId xmlns:a16="http://schemas.microsoft.com/office/drawing/2014/main" id="{E1C9A37A-FF60-4D4E-82AA-1FAEF60ED780}"/>
              </a:ext>
            </a:extLst>
          </p:cNvPr>
          <p:cNvCxnSpPr>
            <a:cxnSpLocks/>
          </p:cNvCxnSpPr>
          <p:nvPr/>
        </p:nvCxnSpPr>
        <p:spPr>
          <a:xfrm flipH="1">
            <a:off x="1966345" y="2792696"/>
            <a:ext cx="756000" cy="25259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2" name="Straight Arrow Connector 331">
            <a:extLst>
              <a:ext uri="{FF2B5EF4-FFF2-40B4-BE49-F238E27FC236}">
                <a16:creationId xmlns:a16="http://schemas.microsoft.com/office/drawing/2014/main" id="{713751D5-C0AD-ABE4-00EC-911CF4BD6F36}"/>
              </a:ext>
            </a:extLst>
          </p:cNvPr>
          <p:cNvCxnSpPr>
            <a:cxnSpLocks/>
          </p:cNvCxnSpPr>
          <p:nvPr/>
        </p:nvCxnSpPr>
        <p:spPr>
          <a:xfrm flipH="1">
            <a:off x="1955677" y="3047325"/>
            <a:ext cx="756000" cy="25259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3" name="Straight Arrow Connector 332">
            <a:extLst>
              <a:ext uri="{FF2B5EF4-FFF2-40B4-BE49-F238E27FC236}">
                <a16:creationId xmlns:a16="http://schemas.microsoft.com/office/drawing/2014/main" id="{B7C1D71F-D93C-3D90-1F7B-741D1246253C}"/>
              </a:ext>
            </a:extLst>
          </p:cNvPr>
          <p:cNvCxnSpPr>
            <a:cxnSpLocks/>
          </p:cNvCxnSpPr>
          <p:nvPr/>
        </p:nvCxnSpPr>
        <p:spPr>
          <a:xfrm flipH="1">
            <a:off x="1966345" y="3297138"/>
            <a:ext cx="756000" cy="25259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53CE3ED-124D-4750-5A61-E591AF8A4EF2}"/>
              </a:ext>
            </a:extLst>
          </p:cNvPr>
          <p:cNvSpPr txBox="1"/>
          <p:nvPr/>
        </p:nvSpPr>
        <p:spPr>
          <a:xfrm>
            <a:off x="4200270" y="1847271"/>
            <a:ext cx="65" cy="6463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b="0" dirty="0"/>
          </a:p>
          <a:p>
            <a:endParaRPr lang="en-US" b="0" dirty="0"/>
          </a:p>
          <a:p>
            <a:endParaRPr lang="en-CN" dirty="0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0AFD4099-620B-FA16-3A7F-C018BC707ABB}"/>
              </a:ext>
            </a:extLst>
          </p:cNvPr>
          <p:cNvSpPr/>
          <p:nvPr/>
        </p:nvSpPr>
        <p:spPr>
          <a:xfrm>
            <a:off x="3652051" y="2628227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ABA72ADE-63A8-5035-B666-F041C445D191}"/>
              </a:ext>
            </a:extLst>
          </p:cNvPr>
          <p:cNvSpPr txBox="1"/>
          <p:nvPr/>
        </p:nvSpPr>
        <p:spPr>
          <a:xfrm>
            <a:off x="3870119" y="3593273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A</a:t>
            </a:r>
            <a:endParaRPr lang="en-CN" b="1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D669F89B-245C-DE9F-DD4C-7DE33D6A77D9}"/>
              </a:ext>
            </a:extLst>
          </p:cNvPr>
          <p:cNvSpPr txBox="1"/>
          <p:nvPr/>
        </p:nvSpPr>
        <p:spPr>
          <a:xfrm>
            <a:off x="4830694" y="3593273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C</a:t>
            </a:r>
            <a:endParaRPr lang="en-CN" b="1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6A845C0A-DCE3-6F0F-A924-346FBD41B40E}"/>
              </a:ext>
            </a:extLst>
          </p:cNvPr>
          <p:cNvSpPr txBox="1"/>
          <p:nvPr/>
        </p:nvSpPr>
        <p:spPr>
          <a:xfrm>
            <a:off x="4830694" y="2327617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B</a:t>
            </a:r>
            <a:endParaRPr lang="en-CN" b="1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BDF7731C-F43E-F359-B409-D21D2EFAFF29}"/>
              </a:ext>
            </a:extLst>
          </p:cNvPr>
          <p:cNvSpPr/>
          <p:nvPr/>
        </p:nvSpPr>
        <p:spPr>
          <a:xfrm>
            <a:off x="3652051" y="2877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C067F82F-6ACE-14EA-5319-956D525E2AAA}"/>
              </a:ext>
            </a:extLst>
          </p:cNvPr>
          <p:cNvSpPr/>
          <p:nvPr/>
        </p:nvSpPr>
        <p:spPr>
          <a:xfrm>
            <a:off x="3652051" y="3129799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B2995C4C-D1B6-8F97-BE53-FAB7F1DB8739}"/>
              </a:ext>
            </a:extLst>
          </p:cNvPr>
          <p:cNvSpPr/>
          <p:nvPr/>
        </p:nvSpPr>
        <p:spPr>
          <a:xfrm>
            <a:off x="3652051" y="3379371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3FBFADD-075F-FAF2-7C34-61041774AA02}"/>
              </a:ext>
            </a:extLst>
          </p:cNvPr>
          <p:cNvSpPr/>
          <p:nvPr/>
        </p:nvSpPr>
        <p:spPr>
          <a:xfrm>
            <a:off x="3904051" y="2628227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D9AD1B11-7A2C-193A-965D-EC2D06CE0ED5}"/>
              </a:ext>
            </a:extLst>
          </p:cNvPr>
          <p:cNvSpPr/>
          <p:nvPr/>
        </p:nvSpPr>
        <p:spPr>
          <a:xfrm>
            <a:off x="3904051" y="2877799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28B45BE7-3C2A-83B4-F906-656251E161C0}"/>
              </a:ext>
            </a:extLst>
          </p:cNvPr>
          <p:cNvSpPr/>
          <p:nvPr/>
        </p:nvSpPr>
        <p:spPr>
          <a:xfrm>
            <a:off x="3904051" y="3129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C06B7254-0512-2695-5FB0-07CDAB5057FB}"/>
              </a:ext>
            </a:extLst>
          </p:cNvPr>
          <p:cNvSpPr/>
          <p:nvPr/>
        </p:nvSpPr>
        <p:spPr>
          <a:xfrm>
            <a:off x="3904051" y="3379371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F6786703-2BAA-F1DC-7237-301ADC2D6369}"/>
              </a:ext>
            </a:extLst>
          </p:cNvPr>
          <p:cNvSpPr/>
          <p:nvPr/>
        </p:nvSpPr>
        <p:spPr>
          <a:xfrm>
            <a:off x="4156051" y="2628227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97ABFCC5-CA38-3250-DD38-3376AC1CBB50}"/>
              </a:ext>
            </a:extLst>
          </p:cNvPr>
          <p:cNvSpPr/>
          <p:nvPr/>
        </p:nvSpPr>
        <p:spPr>
          <a:xfrm>
            <a:off x="4156051" y="2877799"/>
            <a:ext cx="252000" cy="252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5BE3108D-948B-8677-798F-362A20D0BDDA}"/>
              </a:ext>
            </a:extLst>
          </p:cNvPr>
          <p:cNvSpPr/>
          <p:nvPr/>
        </p:nvSpPr>
        <p:spPr>
          <a:xfrm>
            <a:off x="4156051" y="3129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EE909969-3AC3-0EB0-B0F4-39798D73A20D}"/>
              </a:ext>
            </a:extLst>
          </p:cNvPr>
          <p:cNvSpPr/>
          <p:nvPr/>
        </p:nvSpPr>
        <p:spPr>
          <a:xfrm>
            <a:off x="4156051" y="3379371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E3E3D1BE-95EC-D674-8639-12E40EB20AB0}"/>
              </a:ext>
            </a:extLst>
          </p:cNvPr>
          <p:cNvSpPr/>
          <p:nvPr/>
        </p:nvSpPr>
        <p:spPr>
          <a:xfrm>
            <a:off x="4483949" y="2628227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F7DB88E7-D955-78C7-7D55-593C72F190B1}"/>
              </a:ext>
            </a:extLst>
          </p:cNvPr>
          <p:cNvSpPr/>
          <p:nvPr/>
        </p:nvSpPr>
        <p:spPr>
          <a:xfrm>
            <a:off x="4483949" y="2877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32A37B4C-733E-82A6-E081-7AB0A4610224}"/>
              </a:ext>
            </a:extLst>
          </p:cNvPr>
          <p:cNvSpPr/>
          <p:nvPr/>
        </p:nvSpPr>
        <p:spPr>
          <a:xfrm>
            <a:off x="4483949" y="3129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0CEE7177-F2CB-9553-6700-8EA7A25C136A}"/>
              </a:ext>
            </a:extLst>
          </p:cNvPr>
          <p:cNvSpPr/>
          <p:nvPr/>
        </p:nvSpPr>
        <p:spPr>
          <a:xfrm>
            <a:off x="4483949" y="3379371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8BA6E9EE-5D7D-3639-D742-518C73340D73}"/>
              </a:ext>
            </a:extLst>
          </p:cNvPr>
          <p:cNvSpPr/>
          <p:nvPr/>
        </p:nvSpPr>
        <p:spPr>
          <a:xfrm>
            <a:off x="4735949" y="2628227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F5F5A216-7A66-480D-0CCE-E9121462C00F}"/>
              </a:ext>
            </a:extLst>
          </p:cNvPr>
          <p:cNvSpPr/>
          <p:nvPr/>
        </p:nvSpPr>
        <p:spPr>
          <a:xfrm>
            <a:off x="4735949" y="2877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 dirty="0"/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7A76A103-8666-99D5-BE56-F7EDF642558D}"/>
              </a:ext>
            </a:extLst>
          </p:cNvPr>
          <p:cNvSpPr/>
          <p:nvPr/>
        </p:nvSpPr>
        <p:spPr>
          <a:xfrm>
            <a:off x="4735949" y="3129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4968DB5A-69D3-E9C9-495A-1C32AD6F46C0}"/>
              </a:ext>
            </a:extLst>
          </p:cNvPr>
          <p:cNvSpPr/>
          <p:nvPr/>
        </p:nvSpPr>
        <p:spPr>
          <a:xfrm>
            <a:off x="4735949" y="3379371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D401DDDD-9AFC-375B-0EA0-1BFD9B5651FD}"/>
              </a:ext>
            </a:extLst>
          </p:cNvPr>
          <p:cNvSpPr/>
          <p:nvPr/>
        </p:nvSpPr>
        <p:spPr>
          <a:xfrm>
            <a:off x="4987949" y="2628227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4F2585F0-4DE0-A600-A502-8E0161FED691}"/>
              </a:ext>
            </a:extLst>
          </p:cNvPr>
          <p:cNvSpPr/>
          <p:nvPr/>
        </p:nvSpPr>
        <p:spPr>
          <a:xfrm>
            <a:off x="4987949" y="2877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B182E84F-0383-9716-A722-F2317D4C297C}"/>
              </a:ext>
            </a:extLst>
          </p:cNvPr>
          <p:cNvSpPr/>
          <p:nvPr/>
        </p:nvSpPr>
        <p:spPr>
          <a:xfrm>
            <a:off x="4987949" y="3129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7882503C-5212-6C4B-DE3C-F0B51805BA93}"/>
              </a:ext>
            </a:extLst>
          </p:cNvPr>
          <p:cNvSpPr/>
          <p:nvPr/>
        </p:nvSpPr>
        <p:spPr>
          <a:xfrm>
            <a:off x="4987949" y="3379371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72876931-12DB-A59E-CB2C-BEC18D0BA44A}"/>
              </a:ext>
            </a:extLst>
          </p:cNvPr>
          <p:cNvSpPr/>
          <p:nvPr/>
        </p:nvSpPr>
        <p:spPr>
          <a:xfrm>
            <a:off x="5239949" y="2628227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E8F928C3-2C13-5523-610B-828DA6628D96}"/>
              </a:ext>
            </a:extLst>
          </p:cNvPr>
          <p:cNvSpPr/>
          <p:nvPr/>
        </p:nvSpPr>
        <p:spPr>
          <a:xfrm>
            <a:off x="5239949" y="2877799"/>
            <a:ext cx="252000" cy="252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437BAEC-FCD2-6C14-4353-08C4CD0DCD02}"/>
              </a:ext>
            </a:extLst>
          </p:cNvPr>
          <p:cNvSpPr/>
          <p:nvPr/>
        </p:nvSpPr>
        <p:spPr>
          <a:xfrm>
            <a:off x="5239949" y="3129799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4C9419B9-2953-23FE-CC70-16AA08D43F1B}"/>
              </a:ext>
            </a:extLst>
          </p:cNvPr>
          <p:cNvSpPr/>
          <p:nvPr/>
        </p:nvSpPr>
        <p:spPr>
          <a:xfrm>
            <a:off x="5239949" y="3379371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6D9F3A5F-18AA-73F8-38A5-2671AB9F72C8}"/>
              </a:ext>
            </a:extLst>
          </p:cNvPr>
          <p:cNvSpPr/>
          <p:nvPr/>
        </p:nvSpPr>
        <p:spPr>
          <a:xfrm>
            <a:off x="4483949" y="1614544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44E90C34-4EB1-9E9C-7051-8FA18AEF653D}"/>
              </a:ext>
            </a:extLst>
          </p:cNvPr>
          <p:cNvSpPr/>
          <p:nvPr/>
        </p:nvSpPr>
        <p:spPr>
          <a:xfrm>
            <a:off x="4483949" y="1864116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C651DB0A-D96E-A505-D3D4-A597B7A8F92A}"/>
              </a:ext>
            </a:extLst>
          </p:cNvPr>
          <p:cNvSpPr/>
          <p:nvPr/>
        </p:nvSpPr>
        <p:spPr>
          <a:xfrm>
            <a:off x="4483949" y="211611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120BB6D9-678C-307B-B3B8-5E2B2B7A9503}"/>
              </a:ext>
            </a:extLst>
          </p:cNvPr>
          <p:cNvSpPr/>
          <p:nvPr/>
        </p:nvSpPr>
        <p:spPr>
          <a:xfrm>
            <a:off x="4735949" y="1614544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E8622803-4622-D060-A3C0-44547759D424}"/>
              </a:ext>
            </a:extLst>
          </p:cNvPr>
          <p:cNvSpPr/>
          <p:nvPr/>
        </p:nvSpPr>
        <p:spPr>
          <a:xfrm>
            <a:off x="4735949" y="1864116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0DA40723-8DA9-5EB0-1320-CD7A6A1FDDCD}"/>
              </a:ext>
            </a:extLst>
          </p:cNvPr>
          <p:cNvSpPr/>
          <p:nvPr/>
        </p:nvSpPr>
        <p:spPr>
          <a:xfrm>
            <a:off x="4735949" y="2116116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AE747581-C878-44BF-D829-DE6DBC5A1D4E}"/>
              </a:ext>
            </a:extLst>
          </p:cNvPr>
          <p:cNvSpPr/>
          <p:nvPr/>
        </p:nvSpPr>
        <p:spPr>
          <a:xfrm>
            <a:off x="4987949" y="1614544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DD32C298-5174-6DAE-B408-ABEE776E8E3A}"/>
              </a:ext>
            </a:extLst>
          </p:cNvPr>
          <p:cNvSpPr/>
          <p:nvPr/>
        </p:nvSpPr>
        <p:spPr>
          <a:xfrm>
            <a:off x="4987949" y="186411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F572BB65-8D03-BB02-F677-FAEE52D37B2E}"/>
              </a:ext>
            </a:extLst>
          </p:cNvPr>
          <p:cNvSpPr/>
          <p:nvPr/>
        </p:nvSpPr>
        <p:spPr>
          <a:xfrm>
            <a:off x="4987949" y="211611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97570009-C456-4A36-8441-A35D20C08E91}"/>
              </a:ext>
            </a:extLst>
          </p:cNvPr>
          <p:cNvSpPr/>
          <p:nvPr/>
        </p:nvSpPr>
        <p:spPr>
          <a:xfrm>
            <a:off x="5239949" y="1614544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74E8C9E9-3F5F-4E87-CEE4-1ACBABBC478B}"/>
              </a:ext>
            </a:extLst>
          </p:cNvPr>
          <p:cNvSpPr/>
          <p:nvPr/>
        </p:nvSpPr>
        <p:spPr>
          <a:xfrm>
            <a:off x="5239949" y="1864116"/>
            <a:ext cx="252000" cy="2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98A92472-168D-3F81-7731-1B893B8BBF2B}"/>
              </a:ext>
            </a:extLst>
          </p:cNvPr>
          <p:cNvSpPr/>
          <p:nvPr/>
        </p:nvSpPr>
        <p:spPr>
          <a:xfrm>
            <a:off x="5239949" y="2116116"/>
            <a:ext cx="252000" cy="252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b="1"/>
          </a:p>
        </p:txBody>
      </p:sp>
      <p:cxnSp>
        <p:nvCxnSpPr>
          <p:cNvPr id="247" name="Straight Arrow Connector 246">
            <a:extLst>
              <a:ext uri="{FF2B5EF4-FFF2-40B4-BE49-F238E27FC236}">
                <a16:creationId xmlns:a16="http://schemas.microsoft.com/office/drawing/2014/main" id="{E0DA69A0-3352-08A3-21C8-5B588CA88D85}"/>
              </a:ext>
            </a:extLst>
          </p:cNvPr>
          <p:cNvCxnSpPr>
            <a:cxnSpLocks/>
          </p:cNvCxnSpPr>
          <p:nvPr/>
        </p:nvCxnSpPr>
        <p:spPr>
          <a:xfrm flipV="1">
            <a:off x="4609949" y="1735211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8" name="Straight Arrow Connector 247">
            <a:extLst>
              <a:ext uri="{FF2B5EF4-FFF2-40B4-BE49-F238E27FC236}">
                <a16:creationId xmlns:a16="http://schemas.microsoft.com/office/drawing/2014/main" id="{7E11F907-7C96-384D-961C-7F4865B28166}"/>
              </a:ext>
            </a:extLst>
          </p:cNvPr>
          <p:cNvCxnSpPr>
            <a:cxnSpLocks/>
          </p:cNvCxnSpPr>
          <p:nvPr/>
        </p:nvCxnSpPr>
        <p:spPr>
          <a:xfrm flipV="1">
            <a:off x="4609949" y="1993968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9" name="Straight Arrow Connector 248">
            <a:extLst>
              <a:ext uri="{FF2B5EF4-FFF2-40B4-BE49-F238E27FC236}">
                <a16:creationId xmlns:a16="http://schemas.microsoft.com/office/drawing/2014/main" id="{703A591F-E88B-FDF1-EB6C-50B345821815}"/>
              </a:ext>
            </a:extLst>
          </p:cNvPr>
          <p:cNvCxnSpPr>
            <a:cxnSpLocks/>
          </p:cNvCxnSpPr>
          <p:nvPr/>
        </p:nvCxnSpPr>
        <p:spPr>
          <a:xfrm flipV="1">
            <a:off x="4609949" y="2238838"/>
            <a:ext cx="756000" cy="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Straight Arrow Connector 254">
            <a:extLst>
              <a:ext uri="{FF2B5EF4-FFF2-40B4-BE49-F238E27FC236}">
                <a16:creationId xmlns:a16="http://schemas.microsoft.com/office/drawing/2014/main" id="{57ED2F25-2D22-C4C8-0ED2-95F86FB54AD9}"/>
              </a:ext>
            </a:extLst>
          </p:cNvPr>
          <p:cNvCxnSpPr>
            <a:cxnSpLocks/>
          </p:cNvCxnSpPr>
          <p:nvPr/>
        </p:nvCxnSpPr>
        <p:spPr>
          <a:xfrm>
            <a:off x="3778051" y="2756648"/>
            <a:ext cx="0" cy="751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443C7C94-9965-E1B6-76E3-6890F30429C3}"/>
              </a:ext>
            </a:extLst>
          </p:cNvPr>
          <p:cNvCxnSpPr>
            <a:cxnSpLocks/>
          </p:cNvCxnSpPr>
          <p:nvPr/>
        </p:nvCxnSpPr>
        <p:spPr>
          <a:xfrm>
            <a:off x="4027374" y="2756648"/>
            <a:ext cx="0" cy="751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2A210156-BA80-421B-526F-52414BD98C9D}"/>
              </a:ext>
            </a:extLst>
          </p:cNvPr>
          <p:cNvCxnSpPr>
            <a:cxnSpLocks/>
          </p:cNvCxnSpPr>
          <p:nvPr/>
        </p:nvCxnSpPr>
        <p:spPr>
          <a:xfrm>
            <a:off x="4275288" y="2756648"/>
            <a:ext cx="0" cy="751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2" name="Straight Arrow Connector 261">
            <a:extLst>
              <a:ext uri="{FF2B5EF4-FFF2-40B4-BE49-F238E27FC236}">
                <a16:creationId xmlns:a16="http://schemas.microsoft.com/office/drawing/2014/main" id="{6735B7FA-1936-9A8D-F99A-812C8E246D2C}"/>
              </a:ext>
            </a:extLst>
          </p:cNvPr>
          <p:cNvCxnSpPr/>
          <p:nvPr/>
        </p:nvCxnSpPr>
        <p:spPr>
          <a:xfrm flipV="1">
            <a:off x="3778051" y="2750101"/>
            <a:ext cx="249323" cy="75114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608B1F57-4773-3CFB-DE21-A22A2823EE89}"/>
              </a:ext>
            </a:extLst>
          </p:cNvPr>
          <p:cNvCxnSpPr/>
          <p:nvPr/>
        </p:nvCxnSpPr>
        <p:spPr>
          <a:xfrm flipV="1">
            <a:off x="4027374" y="2757858"/>
            <a:ext cx="249323" cy="75114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4" name="Straight Arrow Connector 333">
            <a:extLst>
              <a:ext uri="{FF2B5EF4-FFF2-40B4-BE49-F238E27FC236}">
                <a16:creationId xmlns:a16="http://schemas.microsoft.com/office/drawing/2014/main" id="{1AE32E3F-8BD3-85AC-9933-37ECA9D56EB4}"/>
              </a:ext>
            </a:extLst>
          </p:cNvPr>
          <p:cNvCxnSpPr>
            <a:cxnSpLocks/>
          </p:cNvCxnSpPr>
          <p:nvPr/>
        </p:nvCxnSpPr>
        <p:spPr>
          <a:xfrm flipH="1">
            <a:off x="4610542" y="1736418"/>
            <a:ext cx="756000" cy="25259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5" name="Straight Arrow Connector 334">
            <a:extLst>
              <a:ext uri="{FF2B5EF4-FFF2-40B4-BE49-F238E27FC236}">
                <a16:creationId xmlns:a16="http://schemas.microsoft.com/office/drawing/2014/main" id="{683AECB0-12E3-8B63-F22F-8F132DC441F5}"/>
              </a:ext>
            </a:extLst>
          </p:cNvPr>
          <p:cNvCxnSpPr>
            <a:cxnSpLocks/>
          </p:cNvCxnSpPr>
          <p:nvPr/>
        </p:nvCxnSpPr>
        <p:spPr>
          <a:xfrm flipH="1">
            <a:off x="4599874" y="1991047"/>
            <a:ext cx="756000" cy="25259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9" name="TextBox 338">
            <a:extLst>
              <a:ext uri="{FF2B5EF4-FFF2-40B4-BE49-F238E27FC236}">
                <a16:creationId xmlns:a16="http://schemas.microsoft.com/office/drawing/2014/main" id="{1619A487-026E-4C93-B929-85713B0DEFD5}"/>
              </a:ext>
            </a:extLst>
          </p:cNvPr>
          <p:cNvSpPr txBox="1"/>
          <p:nvPr/>
        </p:nvSpPr>
        <p:spPr>
          <a:xfrm>
            <a:off x="1290535" y="3820446"/>
            <a:ext cx="1275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dirty="0">
                <a:latin typeface="Lato" panose="020F0502020204030203" pitchFamily="34" charset="77"/>
              </a:rPr>
              <a:t>Inner Product</a:t>
            </a: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FCBBBB6B-2A2B-7079-32F3-679F21B6BCEF}"/>
              </a:ext>
            </a:extLst>
          </p:cNvPr>
          <p:cNvSpPr txBox="1"/>
          <p:nvPr/>
        </p:nvSpPr>
        <p:spPr>
          <a:xfrm>
            <a:off x="3861165" y="3818206"/>
            <a:ext cx="142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dirty="0">
                <a:latin typeface="Lato" panose="020F0502020204030203" pitchFamily="34" charset="77"/>
              </a:rPr>
              <a:t>Outer Product</a:t>
            </a:r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2D13E724-CD92-2B03-815D-271EB0E3BEE1}"/>
              </a:ext>
            </a:extLst>
          </p:cNvPr>
          <p:cNvSpPr txBox="1"/>
          <p:nvPr/>
        </p:nvSpPr>
        <p:spPr>
          <a:xfrm>
            <a:off x="6577743" y="3823700"/>
            <a:ext cx="142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dirty="0">
                <a:latin typeface="Lato" panose="020F0502020204030203" pitchFamily="34" charset="77"/>
              </a:rPr>
              <a:t>Gustavson</a:t>
            </a:r>
          </a:p>
        </p:txBody>
      </p:sp>
      <p:sp>
        <p:nvSpPr>
          <p:cNvPr id="970" name="acc0">
            <a:extLst>
              <a:ext uri="{FF2B5EF4-FFF2-40B4-BE49-F238E27FC236}">
                <a16:creationId xmlns:a16="http://schemas.microsoft.com/office/drawing/2014/main" id="{308EB4B5-FE6A-1B56-FF0C-9141427FF86B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>
            <a:extLst>
              <a:ext uri="{FF2B5EF4-FFF2-40B4-BE49-F238E27FC236}">
                <a16:creationId xmlns:a16="http://schemas.microsoft.com/office/drawing/2014/main" id="{A5E1CDC8-DA00-FC2A-5626-F009B4D89ED5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>
            <a:extLst>
              <a:ext uri="{FF2B5EF4-FFF2-40B4-BE49-F238E27FC236}">
                <a16:creationId xmlns:a16="http://schemas.microsoft.com/office/drawing/2014/main" id="{A329DCA3-A566-D949-AACA-051B86411133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1D9A9A-8430-BA6A-5E2E-950D5CE5AFF3}"/>
              </a:ext>
            </a:extLst>
          </p:cNvPr>
          <p:cNvSpPr txBox="1"/>
          <p:nvPr/>
        </p:nvSpPr>
        <p:spPr>
          <a:xfrm>
            <a:off x="2224242" y="1115103"/>
            <a:ext cx="4695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Fixed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  <a:sym typeface="Lato"/>
              </a:rPr>
              <a:t>iteration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order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over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the iteration</a:t>
            </a:r>
            <a:r>
              <a:rPr lang="zh-CN" altLang="en-US" sz="1800" dirty="0">
                <a:solidFill>
                  <a:schemeClr val="dk1"/>
                </a:solidFill>
                <a:latin typeface="Lato"/>
              </a:rPr>
              <a:t> </a:t>
            </a:r>
            <a:r>
              <a:rPr lang="en-US" altLang="zh-CN" sz="1800" dirty="0">
                <a:solidFill>
                  <a:schemeClr val="dk1"/>
                </a:solidFill>
                <a:latin typeface="Lato"/>
              </a:rPr>
              <a:t>space</a:t>
            </a:r>
            <a:endParaRPr lang="en-CN" sz="1800" dirty="0">
              <a:solidFill>
                <a:schemeClr val="dk1"/>
              </a:solidFill>
              <a:latin typeface="Lat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632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62563-6365-E4ED-29A9-142915BA4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94203-C1EC-9BCF-DD1F-913603BAB23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50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8639D775-203B-05A1-6A42-B2C48B9224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 err="1"/>
              <a:t>SegmentBC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PE</a:t>
            </a:r>
            <a:r>
              <a:rPr lang="zh-CN" altLang="en-US" dirty="0"/>
              <a:t> </a:t>
            </a:r>
            <a:r>
              <a:rPr lang="en-US" altLang="zh-CN" dirty="0"/>
              <a:t>Row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C659333-32C3-F464-FC5B-96CAFE62FAFC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EB0255-A672-6AD8-AACE-5D9F5C788839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8D05F01-5F06-086F-9202-7C873BF9F8A9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C58459-5D58-D522-B6D4-857FE2EECF9F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AC20E9-604D-F818-7AC8-CFA733359202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CC3D05-9781-63DC-08A7-4AA1D3E7F2F4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C884BA-5FBC-C38D-62C4-BCB43B32139D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6107974-561A-F847-3069-F81FAE959405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01454AA-B9D1-BEE1-23AE-2EED26C2DEA4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BE78276-BBFF-88EC-9BFC-FC3B1CDA03E6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94E5C0F-0507-73D6-C752-66680A51943E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623F16C-9D67-7B6E-F3AB-526B121BF854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CEDF114-3C55-C865-D286-A2E670E82514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EA42005-8F11-C468-BD19-F36FE75EB331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9C9170-39D7-3767-1F1D-E45055C48350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512674D-501C-8787-554C-52CD74504C91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719AB5-63FD-65DA-4CB6-1BF6FFDEB11E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1960943-E23B-16B7-19A6-9A96C787E21D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D235893-6895-ADCA-0EE8-B974E702794D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302170A-53E9-93C2-8D65-58CAD493C49C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33BF140-C945-2956-9A3C-7E5D525EED35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11108BF-B514-2B19-F95F-13E58BBE8ED2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35B07DF-80B0-78C1-A271-9CF36D45CAA7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CF41461-1F38-91C9-2B9E-2046BB523DB5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0B91208-A0F7-CEDC-7C57-CF880F5A1480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EBF7A37-5745-20D9-AF82-F18AFF14F0C4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C274D82-C792-22D6-D1F0-693E9B8DD0D0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EB7E966-0C63-031B-1F51-8A636060FE1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E984A9CD-F0CA-853B-4D27-A5BF6705CDD2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60417AC-1D72-70AA-DC97-CE4931CBF245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D2944684-1137-CD61-29BC-FEB6CCA5A5E3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7BB8A61-171B-68EA-DDA3-B751A1B5E93A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24D4876-DEBB-1283-942C-C156716CF182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C4118F1-9660-07A4-7202-A612892098BA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D8DEF6C-835A-6959-CF67-F89EFF7E29FC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85D8BD9-8E81-72CC-E0CC-948CC40ED63F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FED7F3C-6918-E34A-BDBE-68D8392AEA08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0A58495-F3AD-0818-3A96-79E982753C0E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962F164E-9799-3BCE-DB04-D6941EC6ADC7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EB1F004-9005-7F4B-8600-0DB171CEA489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5A6375F-3448-8C78-AC17-68BC3F3C015A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9D577FF-62F6-1A5F-DC45-2324C2AAE64D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E77C259-EB1D-9ABD-DAB9-72AC7CCB4042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B27E548-AB97-423E-D57A-A66337E35627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79CCC25-46EE-CA79-088A-B565DF46DA60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47CFFDA-6448-0652-FEA2-2F1EEB9E415A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D79EB07A-C56D-F0FF-6793-B1DC14953224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0D30B544-16D6-F050-22D4-628A71C2D9C6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D68CF229-0AC8-E8EC-0F39-3CE2A5B33BBE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343C71ED-C333-4B18-E88F-1F96D7F2106A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63F139FA-65E8-9E3E-5C80-B9E6175DD46A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B0D3FB2-16E1-2382-CBFC-66A13B5E781A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E7BC3DB-9BB5-39B2-8CEE-11296DFB282A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5F88A7E-0345-AFB4-3FD2-C3B712CEE0EE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30CE391-C416-4C4C-E359-54F2705312C0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FCA487C-50E9-F0C6-5880-057158C3556B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D2EB97CF-BD20-00EB-C4D2-718F74ABCF43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79AA646-7183-92AE-4E57-5D1ADB407E3A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Mapping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Lookup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0786DBAC-27AE-5521-FCA6-23BFD8D08F13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CDFA956E-22AD-6BE6-DA08-999AA88443DC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8E8824-3EA5-4E6F-CE31-5CC092E5E4E6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F0B7FF2-7907-4549-92C4-3AC8751C26C6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BDEA5D-D450-1E57-A9A3-6E0335826777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797AD5-03FE-0AEF-A37E-CA58A554B239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4761F1-F37A-6652-0EE1-66C6FC8AD512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8D33026-252F-4EA9-2C49-F980F827BFA0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DFC9FC4-8FF8-FC49-EFE7-EBCDA360D605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5B5C6F3-A310-31F4-C2BE-63CC1EF15F87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5A931CE-6F98-464B-2F00-3676638723CF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142A208-77A8-AF2B-B1FB-6FBE7B0DFC75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3BB78F-D54C-EAFA-DD7A-7371D4F359EB}"/>
              </a:ext>
            </a:extLst>
          </p:cNvPr>
          <p:cNvSpPr/>
          <p:nvPr/>
        </p:nvSpPr>
        <p:spPr>
          <a:xfrm>
            <a:off x="5563758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364F11-29BF-5CFA-B50C-B3EEF44BA628}"/>
              </a:ext>
            </a:extLst>
          </p:cNvPr>
          <p:cNvSpPr/>
          <p:nvPr/>
        </p:nvSpPr>
        <p:spPr>
          <a:xfrm>
            <a:off x="6257520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204FD615-E884-CD28-12A0-EAD66D0C39F5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4376748" y="1697200"/>
            <a:ext cx="1187010" cy="27061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56DAAC8-6A23-22F6-9B9A-A612216BB626}"/>
              </a:ext>
            </a:extLst>
          </p:cNvPr>
          <p:cNvSpPr/>
          <p:nvPr/>
        </p:nvSpPr>
        <p:spPr>
          <a:xfrm>
            <a:off x="5563758" y="2630716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6B1A29-DBE5-746D-DEBE-98F80E7845CF}"/>
              </a:ext>
            </a:extLst>
          </p:cNvPr>
          <p:cNvSpPr/>
          <p:nvPr/>
        </p:nvSpPr>
        <p:spPr>
          <a:xfrm>
            <a:off x="6250931" y="262987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9EEB78-F698-98AA-7443-556DB32DAEAC}"/>
              </a:ext>
            </a:extLst>
          </p:cNvPr>
          <p:cNvSpPr/>
          <p:nvPr/>
        </p:nvSpPr>
        <p:spPr>
          <a:xfrm>
            <a:off x="6250931" y="3380382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BD5139-7EB5-3852-770A-5ED71D7C7DFF}"/>
              </a:ext>
            </a:extLst>
          </p:cNvPr>
          <p:cNvSpPr/>
          <p:nvPr/>
        </p:nvSpPr>
        <p:spPr>
          <a:xfrm>
            <a:off x="6257520" y="412494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F990D8E1-8B7D-5869-D583-F5D27908328F}"/>
              </a:ext>
            </a:extLst>
          </p:cNvPr>
          <p:cNvCxnSpPr>
            <a:stCxn id="6" idx="3"/>
            <a:endCxn id="10" idx="1"/>
          </p:cNvCxnSpPr>
          <p:nvPr/>
        </p:nvCxnSpPr>
        <p:spPr>
          <a:xfrm>
            <a:off x="4376748" y="1697200"/>
            <a:ext cx="1187010" cy="102351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84BAC909-2A8B-3685-C141-43697D6F855F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177384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3A46185E-D123-2EEC-B1F7-118808DB6B40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251517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11308457-475A-92AD-2B43-57B3844716BB}"/>
              </a:ext>
            </a:extLst>
          </p:cNvPr>
          <p:cNvSpPr/>
          <p:nvPr/>
        </p:nvSpPr>
        <p:spPr>
          <a:xfrm>
            <a:off x="4785015" y="1966880"/>
            <a:ext cx="188422" cy="1417570"/>
          </a:xfrm>
          <a:prstGeom prst="rect">
            <a:avLst/>
          </a:prstGeom>
          <a:solidFill>
            <a:srgbClr val="7EA6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Broadcast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FCA698E-B5CD-5497-B961-A5953E9E0BD2}"/>
              </a:ext>
            </a:extLst>
          </p:cNvPr>
          <p:cNvSpPr/>
          <p:nvPr/>
        </p:nvSpPr>
        <p:spPr>
          <a:xfrm>
            <a:off x="6947698" y="338185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1D5459F-5558-07EB-D1E0-E236408B6047}"/>
              </a:ext>
            </a:extLst>
          </p:cNvPr>
          <p:cNvSpPr/>
          <p:nvPr/>
        </p:nvSpPr>
        <p:spPr>
          <a:xfrm>
            <a:off x="6947698" y="412307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7D688A03-C30D-CA8A-AF2B-00FFEBF0AF41}"/>
              </a:ext>
            </a:extLst>
          </p:cNvPr>
          <p:cNvCxnSpPr>
            <a:cxnSpLocks/>
          </p:cNvCxnSpPr>
          <p:nvPr/>
        </p:nvCxnSpPr>
        <p:spPr>
          <a:xfrm flipV="1">
            <a:off x="3143003" y="1841200"/>
            <a:ext cx="0" cy="19238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99300E5-EE3C-6CC3-6472-1EB8C512ABDC}"/>
              </a:ext>
            </a:extLst>
          </p:cNvPr>
          <p:cNvSpPr/>
          <p:nvPr/>
        </p:nvSpPr>
        <p:spPr>
          <a:xfrm>
            <a:off x="5747342" y="1875945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E5032E-6857-86CF-AB6D-84D21EC8CCFC}"/>
              </a:ext>
            </a:extLst>
          </p:cNvPr>
          <p:cNvSpPr/>
          <p:nvPr/>
        </p:nvSpPr>
        <p:spPr>
          <a:xfrm>
            <a:off x="6430931" y="1876880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EF47D47-EB90-E7F3-49DD-B217E68B039F}"/>
              </a:ext>
            </a:extLst>
          </p:cNvPr>
          <p:cNvSpPr/>
          <p:nvPr/>
        </p:nvSpPr>
        <p:spPr>
          <a:xfrm>
            <a:off x="5743758" y="2629577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FE7AE83-6B3D-E035-EDDE-1EEE813C6874}"/>
              </a:ext>
            </a:extLst>
          </p:cNvPr>
          <p:cNvSpPr/>
          <p:nvPr/>
        </p:nvSpPr>
        <p:spPr>
          <a:xfrm>
            <a:off x="6427347" y="2630512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91E859B-C22A-6DB3-2F04-94C287CBD18C}"/>
              </a:ext>
            </a:extLst>
          </p:cNvPr>
          <p:cNvSpPr/>
          <p:nvPr/>
        </p:nvSpPr>
        <p:spPr>
          <a:xfrm>
            <a:off x="6430931" y="3380942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D3AC929-ADB4-16E4-5101-25D3431999A6}"/>
              </a:ext>
            </a:extLst>
          </p:cNvPr>
          <p:cNvSpPr/>
          <p:nvPr/>
        </p:nvSpPr>
        <p:spPr>
          <a:xfrm>
            <a:off x="7114520" y="3381877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D1BDDFD-B43D-9E95-E39D-A7C077BC9BC4}"/>
              </a:ext>
            </a:extLst>
          </p:cNvPr>
          <p:cNvSpPr/>
          <p:nvPr/>
        </p:nvSpPr>
        <p:spPr>
          <a:xfrm>
            <a:off x="6430931" y="4123078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0F7A11B-2084-F8EA-9427-B57E1C150749}"/>
              </a:ext>
            </a:extLst>
          </p:cNvPr>
          <p:cNvSpPr/>
          <p:nvPr/>
        </p:nvSpPr>
        <p:spPr>
          <a:xfrm>
            <a:off x="7114520" y="4124013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91" name="Elbow Connector 90">
            <a:extLst>
              <a:ext uri="{FF2B5EF4-FFF2-40B4-BE49-F238E27FC236}">
                <a16:creationId xmlns:a16="http://schemas.microsoft.com/office/drawing/2014/main" id="{B133AF3C-40C3-DBA2-E76D-3A43371175E3}"/>
              </a:ext>
            </a:extLst>
          </p:cNvPr>
          <p:cNvCxnSpPr/>
          <p:nvPr/>
        </p:nvCxnSpPr>
        <p:spPr>
          <a:xfrm>
            <a:off x="4374956" y="1638950"/>
            <a:ext cx="1187010" cy="270615"/>
          </a:xfrm>
          <a:prstGeom prst="bentConnector3">
            <a:avLst>
              <a:gd name="adj1" fmla="val 75212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>
            <a:extLst>
              <a:ext uri="{FF2B5EF4-FFF2-40B4-BE49-F238E27FC236}">
                <a16:creationId xmlns:a16="http://schemas.microsoft.com/office/drawing/2014/main" id="{E19C22DD-79F1-BCD9-20BA-D6FA555FA498}"/>
              </a:ext>
            </a:extLst>
          </p:cNvPr>
          <p:cNvCxnSpPr/>
          <p:nvPr/>
        </p:nvCxnSpPr>
        <p:spPr>
          <a:xfrm>
            <a:off x="4384688" y="1638896"/>
            <a:ext cx="1187010" cy="1023516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1CC6B2DB-17AD-F642-1064-B486C0055035}"/>
              </a:ext>
            </a:extLst>
          </p:cNvPr>
          <p:cNvCxnSpPr>
            <a:cxnSpLocks/>
          </p:cNvCxnSpPr>
          <p:nvPr/>
        </p:nvCxnSpPr>
        <p:spPr>
          <a:xfrm>
            <a:off x="4379892" y="1642548"/>
            <a:ext cx="1187010" cy="1773845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>
            <a:extLst>
              <a:ext uri="{FF2B5EF4-FFF2-40B4-BE49-F238E27FC236}">
                <a16:creationId xmlns:a16="http://schemas.microsoft.com/office/drawing/2014/main" id="{20826F56-214A-B3CD-4AAA-A6E848A588D1}"/>
              </a:ext>
            </a:extLst>
          </p:cNvPr>
          <p:cNvCxnSpPr>
            <a:cxnSpLocks/>
          </p:cNvCxnSpPr>
          <p:nvPr/>
        </p:nvCxnSpPr>
        <p:spPr>
          <a:xfrm>
            <a:off x="4379586" y="1635501"/>
            <a:ext cx="1187010" cy="2515176"/>
          </a:xfrm>
          <a:prstGeom prst="bentConnector3">
            <a:avLst>
              <a:gd name="adj1" fmla="val 75211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!!4">
            <a:extLst>
              <a:ext uri="{FF2B5EF4-FFF2-40B4-BE49-F238E27FC236}">
                <a16:creationId xmlns:a16="http://schemas.microsoft.com/office/drawing/2014/main" id="{D5C67287-5851-65D4-1131-9B5E5608A9FC}"/>
              </a:ext>
            </a:extLst>
          </p:cNvPr>
          <p:cNvSpPr/>
          <p:nvPr/>
        </p:nvSpPr>
        <p:spPr>
          <a:xfrm>
            <a:off x="5837342" y="1317903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BAC294C-CA51-1318-5F61-AF89F9A4CE21}"/>
              </a:ext>
            </a:extLst>
          </p:cNvPr>
          <p:cNvSpPr/>
          <p:nvPr/>
        </p:nvSpPr>
        <p:spPr>
          <a:xfrm>
            <a:off x="6520931" y="1320384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9" name="!!1">
            <a:extLst>
              <a:ext uri="{FF2B5EF4-FFF2-40B4-BE49-F238E27FC236}">
                <a16:creationId xmlns:a16="http://schemas.microsoft.com/office/drawing/2014/main" id="{1862FE66-C571-8573-C5D1-053C6CD88077}"/>
              </a:ext>
            </a:extLst>
          </p:cNvPr>
          <p:cNvSpPr/>
          <p:nvPr/>
        </p:nvSpPr>
        <p:spPr>
          <a:xfrm>
            <a:off x="5837342" y="2078806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9" name="!!2">
            <a:extLst>
              <a:ext uri="{FF2B5EF4-FFF2-40B4-BE49-F238E27FC236}">
                <a16:creationId xmlns:a16="http://schemas.microsoft.com/office/drawing/2014/main" id="{F884C9E0-1951-B875-7161-53CE58D4388F}"/>
              </a:ext>
            </a:extLst>
          </p:cNvPr>
          <p:cNvSpPr/>
          <p:nvPr/>
        </p:nvSpPr>
        <p:spPr>
          <a:xfrm>
            <a:off x="6520931" y="2078806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69C0819-63C7-5369-3A5A-7471474F8B22}"/>
              </a:ext>
            </a:extLst>
          </p:cNvPr>
          <p:cNvSpPr/>
          <p:nvPr/>
        </p:nvSpPr>
        <p:spPr>
          <a:xfrm>
            <a:off x="6520931" y="2830810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06FE63E-4A99-9A3B-06E4-FA9083049C26}"/>
              </a:ext>
            </a:extLst>
          </p:cNvPr>
          <p:cNvSpPr/>
          <p:nvPr/>
        </p:nvSpPr>
        <p:spPr>
          <a:xfrm>
            <a:off x="6520931" y="3587596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A815EBFF-3F88-D8FC-6E10-DA8C036D2657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209E8ECD-3406-AC01-34F2-6495DDEAAC8E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9893CB57-9491-E6CB-C1B9-7BD307CFD22C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9C576890-9DFC-89A1-D461-300E7ECFC02D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C1D7949-114A-603D-5CCD-04393B45CD9E}"/>
              </a:ext>
            </a:extLst>
          </p:cNvPr>
          <p:cNvSpPr/>
          <p:nvPr/>
        </p:nvSpPr>
        <p:spPr>
          <a:xfrm>
            <a:off x="7204520" y="2832318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5B6FFB5-6170-165C-5BB6-C8B633364EB9}"/>
              </a:ext>
            </a:extLst>
          </p:cNvPr>
          <p:cNvSpPr/>
          <p:nvPr/>
        </p:nvSpPr>
        <p:spPr>
          <a:xfrm>
            <a:off x="7204520" y="3587423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5" name="morph_vmcastB">
            <a:extLst>
              <a:ext uri="{FF2B5EF4-FFF2-40B4-BE49-F238E27FC236}">
                <a16:creationId xmlns:a16="http://schemas.microsoft.com/office/drawing/2014/main" id="{A7DE8776-3F1A-42E6-5833-D46347A077E0}"/>
              </a:ext>
            </a:extLst>
          </p:cNvPr>
          <p:cNvSpPr/>
          <p:nvPr/>
        </p:nvSpPr>
        <p:spPr>
          <a:xfrm>
            <a:off x="5097774" y="2055945"/>
            <a:ext cx="188422" cy="1869038"/>
          </a:xfrm>
          <a:prstGeom prst="rect">
            <a:avLst/>
          </a:prstGeom>
          <a:solidFill>
            <a:srgbClr val="01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Vector</a:t>
            </a:r>
            <a:r>
              <a:rPr lang="zh-CN" altLang="en-US" dirty="0"/>
              <a:t> </a:t>
            </a:r>
            <a:r>
              <a:rPr lang="en-US" altLang="zh-CN" dirty="0"/>
              <a:t>Multicast</a:t>
            </a:r>
            <a:r>
              <a:rPr lang="zh-CN" altLang="en-US" dirty="0"/>
              <a:t> </a:t>
            </a:r>
            <a:r>
              <a:rPr lang="en-US" altLang="zh-CN" dirty="0"/>
              <a:t>B</a:t>
            </a:r>
            <a:endParaRPr lang="en-CN" dirty="0"/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ECFE566D-ADD3-12B9-E66C-3705EF9B2497}"/>
              </a:ext>
            </a:extLst>
          </p:cNvPr>
          <p:cNvSpPr/>
          <p:nvPr/>
        </p:nvSpPr>
        <p:spPr>
          <a:xfrm>
            <a:off x="5837342" y="2831475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A3C9925-8D36-E79D-3F05-4649B632DCA9}"/>
              </a:ext>
            </a:extLst>
          </p:cNvPr>
          <p:cNvSpPr/>
          <p:nvPr/>
        </p:nvSpPr>
        <p:spPr>
          <a:xfrm>
            <a:off x="5837342" y="3587596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98555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1125F-D791-84B1-147A-A89DB55CD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6FAC3-22CF-D202-3A6F-272A50E2C2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51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1A090C59-F233-35DA-7E17-56502A0DF9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 err="1"/>
              <a:t>SegmentBC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PE</a:t>
            </a:r>
            <a:r>
              <a:rPr lang="zh-CN" altLang="en-US" dirty="0"/>
              <a:t> </a:t>
            </a:r>
            <a:r>
              <a:rPr lang="en-US" altLang="zh-CN" dirty="0"/>
              <a:t>Row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B401C61-F091-DDA0-C55F-8AFAF515EADC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0F98-D2C3-76EC-A7CE-601BC241B734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264857D-D893-C73D-4A10-7E456739C189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E25162-2CB8-A164-6DC0-A758AF1A4DAF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EAD676-76F2-2543-E9D7-2BD4D6FFFB21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9966BF-FF7F-BEBB-C065-8960635C4F94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53C4D3-BFD8-140C-4E43-B860986F65F2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92105CB-2D53-07D2-C198-42DA17F3A808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55D9F68-1967-54FB-DC72-A6FC40EE2ACE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5CD906A-94A7-7712-28EE-DC3068040BC7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B7D0270-6ACA-ED21-07AE-42F866F98A14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1B0BABC-E56B-0C10-2744-29F8DADDC250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4EE605B-D40C-4B5A-A64C-10824B047EBB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168D738-5CA7-46BB-EA2E-67C5C20A8E45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10145E3-43FB-9177-6C0B-C379A914F885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0B184E2-CE83-787F-DAA0-2266317D7BAE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2F3F5C1-B13F-9466-543A-87FD034B798F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8622A64-7046-D67C-B2F3-1B1477F2293F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44FF108-47F4-6DEB-016C-56316292F400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2D89564-0E90-1159-25D1-13ED796A4F0D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4030318-F23B-0191-159A-814B0A4DF373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6CE5022-69F8-4613-7042-CE677F0E9D7F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175B654-3F64-935E-547B-E55703B405FA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FC0D947-9021-DE73-1CF7-1A57B09B5C82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7DAF45D-F618-E0A6-779D-A3C6755B4815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99DCD1A-136F-AE2C-448E-607D6FB567B5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CC77C64-5EC5-9ECC-1095-B3A96D66FE7E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6023A99-BCA6-9499-0CA1-A21492050A8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A2A66555-53B0-7192-F3AA-600D6E63707B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F9B64AE-CB7E-B4DA-7BFC-AEF5EF2E9961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B492877-7129-D603-7BFD-5EEE6622314B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533E3FA-B22E-E4D5-0BD2-7D02C7E28E0C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3007B2E-E2DC-B7E6-8467-CDF3A45038B9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D5B7FC4-1876-1312-D913-5A2C8AF3D45A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216526B-E46B-510D-B76D-609F34DFC597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999FFC4-7BC1-BD43-BDD0-545491255F51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D837781-7E34-E7C8-1DD4-56EC4C1CCB58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C47D01C-7D23-D9BA-C233-72F6EEE95E78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FDBD7819-44A9-22B3-55CF-B68F2E88F8F9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BAB90D9-1CB3-424E-6D7E-309DE3760469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6C6B151-A0EF-3554-A257-2826845E68CB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2519D0A-2AD6-B9FC-6393-DA51401D6F8F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F652A267-534E-E41A-381D-144E337B7C4F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5C3CC1BC-430F-DBE9-1A79-F09319ECDCC8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9660391-63F3-4759-80DD-947DF402FFD9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A77B6CC-A6EB-18C8-39E5-1850DD2F3344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3CB064A-891F-95A9-AD8E-748058849552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311BAA6C-3A61-2EBF-8256-373EF06255D2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9645C21-5C22-69A5-35C7-19A2E2817468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5ACE4205-2324-AF1D-B6F5-6A5559345E23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B988C784-2388-B2C2-DFAD-ED9DC14647BE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5B2C31C-5F22-3C2B-CBB1-57C842E8077E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123482F-9A32-079A-B705-2ADC5DB11067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2A86928-A0D3-8284-82E5-21C6088B13AC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53CB9D2-7F9E-3B99-8B7F-0B3D27E1CC2A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897DF185-16F5-910E-7E8D-B72115CC3C91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4E48EAC-4816-7B3A-0985-077148991B79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5DADDE-F825-CE2B-6B06-A53041140EE1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Mapping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Lookup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9242A782-AB53-7FF8-6309-813E99D9DB91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F05842F6-14B6-2983-B9F2-3D24A5B51D66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1322AF-A271-AAAD-0608-112F1025D882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4F0A6C-A94E-6824-15E4-1986AB7B7869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B8049C-4479-E0AC-02F8-5BD137374084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E8C214-5337-E057-D09B-246A69929AA4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5E95322-601B-4314-B838-231EA5AE82A9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373A73C-8D49-F2DF-E597-B7F05480F3B0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45E6F02-BE17-3E2E-BB93-A1BD2092775B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DDD5A1D-D069-B40A-EEF2-F7E3C30A2FE4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F80F30D-72CC-2ED5-770E-041C88DFA3F8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BB568DD-BC03-3867-FE38-66E9491A7D5D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93A573-208E-296C-5712-42E33F20DA90}"/>
              </a:ext>
            </a:extLst>
          </p:cNvPr>
          <p:cNvSpPr/>
          <p:nvPr/>
        </p:nvSpPr>
        <p:spPr>
          <a:xfrm>
            <a:off x="5563758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277B99-26A8-0F11-0E01-997331D19A27}"/>
              </a:ext>
            </a:extLst>
          </p:cNvPr>
          <p:cNvSpPr/>
          <p:nvPr/>
        </p:nvSpPr>
        <p:spPr>
          <a:xfrm>
            <a:off x="6257520" y="1877815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F353562E-7AC9-AD12-B021-87578AC808E5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4376748" y="1697200"/>
            <a:ext cx="1187010" cy="27061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A272978-03D3-178F-11E4-11DE1981CCAB}"/>
              </a:ext>
            </a:extLst>
          </p:cNvPr>
          <p:cNvSpPr/>
          <p:nvPr/>
        </p:nvSpPr>
        <p:spPr>
          <a:xfrm>
            <a:off x="5563758" y="2630716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0E5414-09E4-BE8A-FCFD-6A40BDF78F4A}"/>
              </a:ext>
            </a:extLst>
          </p:cNvPr>
          <p:cNvSpPr/>
          <p:nvPr/>
        </p:nvSpPr>
        <p:spPr>
          <a:xfrm>
            <a:off x="6938104" y="2629820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209534-F349-D0D5-5121-3AF63B17845D}"/>
              </a:ext>
            </a:extLst>
          </p:cNvPr>
          <p:cNvSpPr/>
          <p:nvPr/>
        </p:nvSpPr>
        <p:spPr>
          <a:xfrm>
            <a:off x="6250931" y="3380382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363753C-D06C-CAD0-740C-83B258A663CA}"/>
              </a:ext>
            </a:extLst>
          </p:cNvPr>
          <p:cNvSpPr/>
          <p:nvPr/>
        </p:nvSpPr>
        <p:spPr>
          <a:xfrm>
            <a:off x="6257520" y="412494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B778046C-B45C-FB7B-73CC-C96692AEC42E}"/>
              </a:ext>
            </a:extLst>
          </p:cNvPr>
          <p:cNvCxnSpPr>
            <a:stCxn id="6" idx="3"/>
            <a:endCxn id="10" idx="1"/>
          </p:cNvCxnSpPr>
          <p:nvPr/>
        </p:nvCxnSpPr>
        <p:spPr>
          <a:xfrm>
            <a:off x="4376748" y="1697200"/>
            <a:ext cx="1187010" cy="102351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C8381614-C4F0-8E10-FA25-6581E8DFF57D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177384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57AB7BB1-58E4-C1A9-F233-B28AB3DB796A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251517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04C53649-61EE-69B4-2814-4B4F31F63C5F}"/>
              </a:ext>
            </a:extLst>
          </p:cNvPr>
          <p:cNvSpPr/>
          <p:nvPr/>
        </p:nvSpPr>
        <p:spPr>
          <a:xfrm>
            <a:off x="4785015" y="1966880"/>
            <a:ext cx="188422" cy="1417570"/>
          </a:xfrm>
          <a:prstGeom prst="rect">
            <a:avLst/>
          </a:prstGeom>
          <a:solidFill>
            <a:srgbClr val="7EA6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Broadcast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1D0EC2A-77D2-A542-9376-1653E9CBB178}"/>
              </a:ext>
            </a:extLst>
          </p:cNvPr>
          <p:cNvSpPr/>
          <p:nvPr/>
        </p:nvSpPr>
        <p:spPr>
          <a:xfrm>
            <a:off x="6947698" y="3381853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6CC89CA-B110-E7D7-B944-148AE2A91D89}"/>
              </a:ext>
            </a:extLst>
          </p:cNvPr>
          <p:cNvSpPr/>
          <p:nvPr/>
        </p:nvSpPr>
        <p:spPr>
          <a:xfrm>
            <a:off x="6947698" y="4123078"/>
            <a:ext cx="180000" cy="180000"/>
          </a:xfrm>
          <a:prstGeom prst="rect">
            <a:avLst/>
          </a:prstGeom>
          <a:solidFill>
            <a:srgbClr val="7EA6E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1765D386-8B98-6811-2ED7-0147E60B5756}"/>
              </a:ext>
            </a:extLst>
          </p:cNvPr>
          <p:cNvCxnSpPr>
            <a:cxnSpLocks/>
          </p:cNvCxnSpPr>
          <p:nvPr/>
        </p:nvCxnSpPr>
        <p:spPr>
          <a:xfrm flipV="1">
            <a:off x="3143003" y="1841200"/>
            <a:ext cx="0" cy="19238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FD34197-6905-5F6A-FC5E-49B3449CF7B1}"/>
              </a:ext>
            </a:extLst>
          </p:cNvPr>
          <p:cNvSpPr/>
          <p:nvPr/>
        </p:nvSpPr>
        <p:spPr>
          <a:xfrm>
            <a:off x="5747342" y="1875945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7B32EEF-7BC2-602E-7D1B-98E44DF5EF0E}"/>
              </a:ext>
            </a:extLst>
          </p:cNvPr>
          <p:cNvSpPr/>
          <p:nvPr/>
        </p:nvSpPr>
        <p:spPr>
          <a:xfrm>
            <a:off x="6430931" y="1876880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E2DED1-457D-A208-9A4C-1857FED6AC06}"/>
              </a:ext>
            </a:extLst>
          </p:cNvPr>
          <p:cNvSpPr/>
          <p:nvPr/>
        </p:nvSpPr>
        <p:spPr>
          <a:xfrm>
            <a:off x="5743758" y="2629577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F0C0D09-6E89-A5C9-E83E-B6BEEF1C5AD4}"/>
              </a:ext>
            </a:extLst>
          </p:cNvPr>
          <p:cNvSpPr/>
          <p:nvPr/>
        </p:nvSpPr>
        <p:spPr>
          <a:xfrm>
            <a:off x="7114520" y="2630459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60AC78F-263F-35B1-B83D-AC1AC8D61CA3}"/>
              </a:ext>
            </a:extLst>
          </p:cNvPr>
          <p:cNvSpPr/>
          <p:nvPr/>
        </p:nvSpPr>
        <p:spPr>
          <a:xfrm>
            <a:off x="6430931" y="3380942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73419EC-E75C-E1E6-6485-7AA3FAEB04A6}"/>
              </a:ext>
            </a:extLst>
          </p:cNvPr>
          <p:cNvSpPr/>
          <p:nvPr/>
        </p:nvSpPr>
        <p:spPr>
          <a:xfrm>
            <a:off x="7114520" y="3381877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DF3FDD7-5CDF-C6BE-C8F4-68D975FD7092}"/>
              </a:ext>
            </a:extLst>
          </p:cNvPr>
          <p:cNvSpPr/>
          <p:nvPr/>
        </p:nvSpPr>
        <p:spPr>
          <a:xfrm>
            <a:off x="6430931" y="4123078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73C7AC3-4A31-97CB-B444-09AEBEF7C518}"/>
              </a:ext>
            </a:extLst>
          </p:cNvPr>
          <p:cNvSpPr/>
          <p:nvPr/>
        </p:nvSpPr>
        <p:spPr>
          <a:xfrm>
            <a:off x="7114520" y="4124013"/>
            <a:ext cx="180000" cy="180000"/>
          </a:xfrm>
          <a:prstGeom prst="rect">
            <a:avLst/>
          </a:prstGeom>
          <a:solidFill>
            <a:srgbClr val="0166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91" name="Elbow Connector 90">
            <a:extLst>
              <a:ext uri="{FF2B5EF4-FFF2-40B4-BE49-F238E27FC236}">
                <a16:creationId xmlns:a16="http://schemas.microsoft.com/office/drawing/2014/main" id="{C94C5858-F2CE-81F2-16DD-241B01D26109}"/>
              </a:ext>
            </a:extLst>
          </p:cNvPr>
          <p:cNvCxnSpPr/>
          <p:nvPr/>
        </p:nvCxnSpPr>
        <p:spPr>
          <a:xfrm>
            <a:off x="4374956" y="1638950"/>
            <a:ext cx="1187010" cy="270615"/>
          </a:xfrm>
          <a:prstGeom prst="bentConnector3">
            <a:avLst>
              <a:gd name="adj1" fmla="val 75212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>
            <a:extLst>
              <a:ext uri="{FF2B5EF4-FFF2-40B4-BE49-F238E27FC236}">
                <a16:creationId xmlns:a16="http://schemas.microsoft.com/office/drawing/2014/main" id="{A414D263-0441-4256-059E-B84D6BA82FE4}"/>
              </a:ext>
            </a:extLst>
          </p:cNvPr>
          <p:cNvCxnSpPr/>
          <p:nvPr/>
        </p:nvCxnSpPr>
        <p:spPr>
          <a:xfrm>
            <a:off x="4384688" y="1638896"/>
            <a:ext cx="1187010" cy="1023516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3AD63004-C6B6-473D-D656-E3F52565DA93}"/>
              </a:ext>
            </a:extLst>
          </p:cNvPr>
          <p:cNvCxnSpPr>
            <a:cxnSpLocks/>
          </p:cNvCxnSpPr>
          <p:nvPr/>
        </p:nvCxnSpPr>
        <p:spPr>
          <a:xfrm>
            <a:off x="4379892" y="1642548"/>
            <a:ext cx="1187010" cy="1773845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>
            <a:extLst>
              <a:ext uri="{FF2B5EF4-FFF2-40B4-BE49-F238E27FC236}">
                <a16:creationId xmlns:a16="http://schemas.microsoft.com/office/drawing/2014/main" id="{7869E98A-70E4-85E2-B7E1-0B10B0FA9F33}"/>
              </a:ext>
            </a:extLst>
          </p:cNvPr>
          <p:cNvCxnSpPr>
            <a:cxnSpLocks/>
          </p:cNvCxnSpPr>
          <p:nvPr/>
        </p:nvCxnSpPr>
        <p:spPr>
          <a:xfrm>
            <a:off x="4379586" y="1635501"/>
            <a:ext cx="1187010" cy="2515176"/>
          </a:xfrm>
          <a:prstGeom prst="bentConnector3">
            <a:avLst>
              <a:gd name="adj1" fmla="val 75211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!!4">
            <a:extLst>
              <a:ext uri="{FF2B5EF4-FFF2-40B4-BE49-F238E27FC236}">
                <a16:creationId xmlns:a16="http://schemas.microsoft.com/office/drawing/2014/main" id="{B970771A-A3B4-464E-2E78-CD62807C363E}"/>
              </a:ext>
            </a:extLst>
          </p:cNvPr>
          <p:cNvSpPr/>
          <p:nvPr/>
        </p:nvSpPr>
        <p:spPr>
          <a:xfrm>
            <a:off x="5837342" y="1317903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9F5844C-3DA1-A4F0-9ACA-3B7F0FEACD02}"/>
              </a:ext>
            </a:extLst>
          </p:cNvPr>
          <p:cNvSpPr/>
          <p:nvPr/>
        </p:nvSpPr>
        <p:spPr>
          <a:xfrm>
            <a:off x="6520931" y="1320384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9" name="!!1">
            <a:extLst>
              <a:ext uri="{FF2B5EF4-FFF2-40B4-BE49-F238E27FC236}">
                <a16:creationId xmlns:a16="http://schemas.microsoft.com/office/drawing/2014/main" id="{550D3A6A-A2D0-74B2-76BE-E8F93A262F8A}"/>
              </a:ext>
            </a:extLst>
          </p:cNvPr>
          <p:cNvSpPr/>
          <p:nvPr/>
        </p:nvSpPr>
        <p:spPr>
          <a:xfrm>
            <a:off x="5837342" y="2078806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9" name="!!2">
            <a:extLst>
              <a:ext uri="{FF2B5EF4-FFF2-40B4-BE49-F238E27FC236}">
                <a16:creationId xmlns:a16="http://schemas.microsoft.com/office/drawing/2014/main" id="{5DC589A9-1B77-4D58-C130-F4D6116C2569}"/>
              </a:ext>
            </a:extLst>
          </p:cNvPr>
          <p:cNvSpPr/>
          <p:nvPr/>
        </p:nvSpPr>
        <p:spPr>
          <a:xfrm>
            <a:off x="6520931" y="2078806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0465A4E5-E3A7-798C-E3B7-9E0A25F2CE8B}"/>
              </a:ext>
            </a:extLst>
          </p:cNvPr>
          <p:cNvSpPr/>
          <p:nvPr/>
        </p:nvSpPr>
        <p:spPr>
          <a:xfrm>
            <a:off x="6520931" y="2830810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B73D088-CAF6-8353-FFF5-84A320D44313}"/>
              </a:ext>
            </a:extLst>
          </p:cNvPr>
          <p:cNvSpPr/>
          <p:nvPr/>
        </p:nvSpPr>
        <p:spPr>
          <a:xfrm>
            <a:off x="6520931" y="3587596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D0D190F-D9BC-DCD6-5AB4-7265952E9ED2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E915FD8B-9F58-A5B0-AA1D-7774AFE16567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AD8D7AC-D7FA-9C22-89FD-40D782D6778A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F7796312-D239-648F-9355-6B2F69894C71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1B44906-EB14-BE83-C17F-C4931AF3EBAD}"/>
              </a:ext>
            </a:extLst>
          </p:cNvPr>
          <p:cNvSpPr/>
          <p:nvPr/>
        </p:nvSpPr>
        <p:spPr>
          <a:xfrm>
            <a:off x="7204520" y="2832318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74583AA-15FE-956E-5155-6A87214FEBF9}"/>
              </a:ext>
            </a:extLst>
          </p:cNvPr>
          <p:cNvSpPr/>
          <p:nvPr/>
        </p:nvSpPr>
        <p:spPr>
          <a:xfrm>
            <a:off x="7204520" y="3587423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5" name="morph_vmcastB">
            <a:extLst>
              <a:ext uri="{FF2B5EF4-FFF2-40B4-BE49-F238E27FC236}">
                <a16:creationId xmlns:a16="http://schemas.microsoft.com/office/drawing/2014/main" id="{99A5625A-B6D5-CB69-5643-DA20201EA9EE}"/>
              </a:ext>
            </a:extLst>
          </p:cNvPr>
          <p:cNvSpPr/>
          <p:nvPr/>
        </p:nvSpPr>
        <p:spPr>
          <a:xfrm>
            <a:off x="5097774" y="2055945"/>
            <a:ext cx="188422" cy="1869038"/>
          </a:xfrm>
          <a:prstGeom prst="rect">
            <a:avLst/>
          </a:prstGeom>
          <a:solidFill>
            <a:srgbClr val="01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Vector</a:t>
            </a:r>
            <a:r>
              <a:rPr lang="zh-CN" altLang="en-US" dirty="0"/>
              <a:t> </a:t>
            </a:r>
            <a:r>
              <a:rPr lang="en-US" altLang="zh-CN" dirty="0"/>
              <a:t>Multicast</a:t>
            </a:r>
            <a:r>
              <a:rPr lang="zh-CN" altLang="en-US" dirty="0"/>
              <a:t> </a:t>
            </a:r>
            <a:r>
              <a:rPr lang="en-US" altLang="zh-CN" dirty="0"/>
              <a:t>B</a:t>
            </a:r>
            <a:endParaRPr lang="en-CN" dirty="0"/>
          </a:p>
        </p:txBody>
      </p:sp>
      <p:sp>
        <p:nvSpPr>
          <p:cNvPr id="970" name="acc0">
            <a:extLst>
              <a:ext uri="{FF2B5EF4-FFF2-40B4-BE49-F238E27FC236}">
                <a16:creationId xmlns:a16="http://schemas.microsoft.com/office/drawing/2014/main" id="{94E5C8C0-31B0-24FD-772D-C174A089E4BA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>
            <a:extLst>
              <a:ext uri="{FF2B5EF4-FFF2-40B4-BE49-F238E27FC236}">
                <a16:creationId xmlns:a16="http://schemas.microsoft.com/office/drawing/2014/main" id="{79C8F47C-58C4-33EB-A4C1-9177A182E76B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>
            <a:extLst>
              <a:ext uri="{FF2B5EF4-FFF2-40B4-BE49-F238E27FC236}">
                <a16:creationId xmlns:a16="http://schemas.microsoft.com/office/drawing/2014/main" id="{6EAA2F55-6C7D-1BC7-3FE1-120739679187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>
            <a:extLst>
              <a:ext uri="{FF2B5EF4-FFF2-40B4-BE49-F238E27FC236}">
                <a16:creationId xmlns:a16="http://schemas.microsoft.com/office/drawing/2014/main" id="{2D38B67F-B280-F6FB-09B8-02CDB4CAB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44" name="!!3">
            <a:extLst>
              <a:ext uri="{FF2B5EF4-FFF2-40B4-BE49-F238E27FC236}">
                <a16:creationId xmlns:a16="http://schemas.microsoft.com/office/drawing/2014/main" id="{B93AB7AF-8C63-47C9-404D-F9815B2C422E}"/>
              </a:ext>
            </a:extLst>
          </p:cNvPr>
          <p:cNvSpPr/>
          <p:nvPr/>
        </p:nvSpPr>
        <p:spPr>
          <a:xfrm>
            <a:off x="7194812" y="2079471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CD019E0-E420-1D76-0718-90908DAC245E}"/>
              </a:ext>
            </a:extLst>
          </p:cNvPr>
          <p:cNvSpPr/>
          <p:nvPr/>
        </p:nvSpPr>
        <p:spPr>
          <a:xfrm>
            <a:off x="5837342" y="2831475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D6820B2-71B3-7641-BE14-F82E87AD34B2}"/>
              </a:ext>
            </a:extLst>
          </p:cNvPr>
          <p:cNvSpPr/>
          <p:nvPr/>
        </p:nvSpPr>
        <p:spPr>
          <a:xfrm>
            <a:off x="5837342" y="3587596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26448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E23E5-8AF2-5AE2-BD66-01F888868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774F3-DF42-054F-CF4A-D82BECD081C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52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C4AC6FB3-8E99-39E8-AD14-FD60AB39F8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-US" altLang="zh-CN" dirty="0" err="1"/>
              <a:t>SegmentBC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PE</a:t>
            </a:r>
            <a:r>
              <a:rPr lang="zh-CN" altLang="en-US" dirty="0"/>
              <a:t> </a:t>
            </a:r>
            <a:r>
              <a:rPr lang="en-US" altLang="zh-CN" dirty="0"/>
              <a:t>Row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48B4A57-D38B-9B26-6327-1F92F7FD5384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BE2D00-DE84-99BD-80D1-03B6E8AD58C0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B5EA47-CB03-1278-6DEC-9E3DC750BE55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709819-B955-7FCB-EB8C-C387AD8D0D7B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D09106-BD32-1385-0F9F-2A86DBAE1B0E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DF23F11-BB08-BA42-48BC-8B5047BE6605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992ED0-9917-5AD9-E557-54B8CF7EC8F2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6117CBB-F994-6AE5-3C8D-A98E8828DF66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C39B9A4-EE4C-F770-D989-3FC0B064426F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27DFCDB-0566-DBBF-E55B-CAF4FCA7C4D5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5D573A2-F61F-ABE5-EEC3-4C236EACA30E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B70FF56-4E72-348B-AE01-5C217CA48D2D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AF9F12A-2AFA-E70E-3014-BEE055AE856B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8F107A1-E278-FC42-F589-A15B60AA83E3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C896670-582C-8F77-CE9E-B2831875E0A5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FBDBA06-971A-A462-E988-CC058E79906B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7BF6A4E-DE5A-DECE-A557-16B22AF09946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D0414E3-1CC2-B4F7-3D63-A840D084B8DF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07D83B9-8FE0-DCA1-FC89-EBC79DA6E173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9766070-583C-4D03-E2AE-2E88C8D87843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8AC8531-62FA-4DAA-3D1C-1AFFCE6251AB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655A3B1-CDD9-6B93-06EA-101EC165F20D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F033F89-0051-960C-7856-11C096E71D7C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5EB2FBF-3AFF-057D-765C-18DD7ADFEB62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65990C5-E07E-ED09-A495-F16B46F9537C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CDD328F-1DBF-4BB7-7A8D-37DA2C4A8F58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223AF46D-72A2-CFED-8424-E311495BFCBA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0EBA84AD-EC69-E13A-FB46-DA4D9F48EC6C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0243A427-BEE6-AB46-9AA6-C75F4557CAF2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69EF6CB-85D9-6ED8-D846-7B317B2FAC1A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1D0CCB9-0E0A-85A9-BB03-E03088B4485D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A8BCE09-9CF2-C60A-055E-4789D31A01BA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1BACB32-2955-0E75-3362-C8883403293B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4B28362-EB33-DC6E-123C-E260D8FF14AC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286E1C3-A566-9779-16D0-A9ADBD690C0E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6115C86-93D9-D91D-BB7D-CC2C7E748DFB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959D860-1D82-8B7C-5006-D2DE6C786FC0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BC44950-BF2C-44C3-5C8B-4B8FB02DDC29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B73C11F-C285-3455-2311-52099388781A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1B99C7E-FE71-F619-01EE-BC1B11914BA7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0BAA3235-15EF-0FCE-E0A5-5385DA3CD21E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5F247AC-090A-F1EA-9361-6FDA83675044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9A80BEF-3C67-EE5A-3895-BFF4516A2329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59255E8-A7CF-E40D-9B4D-9C1EFD267BC4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DCAC54FB-4AB0-D03B-2A68-9184D9BA5270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BE80AF16-E6D5-2B35-FEE4-C545F86F3551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FD66A5E-6B58-0ECC-05A4-5A40DA6B261E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70BF9FB-F5F4-6052-ABA1-A3251F810B52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17D37D95-E627-CCBC-40E5-EFF526096B37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FC148316-E1B9-F75F-B0EA-E2F7059BE5C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F2B41ABF-F4D9-30ED-CF8F-619C9E458276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905FF42-BB6F-E05A-F541-CD06C81B19CF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AA03F77-2458-F427-7702-C62BD21C7B05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FC2048D-5E58-3A9C-0929-B422F354EBE9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C6B0478-8133-45D9-7C4B-1BDECCB0801B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69EC8661-2F24-AB89-F7FD-1E756D912AF7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D2C6F26D-1E5B-EB77-95E5-072CBEEA0687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3C9D326-CDBA-FC61-850A-1AAD63F1F2A8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Mapping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Lookup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081091DB-7458-5666-FC4E-9803A6648117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64EAEB44-A400-3350-1496-5CDFDBAB59BC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BC0874-0924-D318-EA78-9CF37E4FD94B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93F03A8-47ED-F11D-A3A7-A9F9AFD91BAA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0BDC51-88DA-9451-F44F-5B56DEB15657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6E9E29F-D760-EA62-5C62-073C6B24FEB8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590704B-967B-2D31-7F39-5F77D10E5AB1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31346C2-A50D-12E1-7075-41C925F45933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BE6FB46-EEF2-215C-DA69-FFCA1D2396D3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F8325D0-F8E9-6505-0AD3-3501D66774E6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CCA1859-135B-3705-4F42-0A490B418294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FF8D1DD-C82E-B1CB-9943-E4285678A151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708F94-B48F-162A-BD48-470177C35BB3}"/>
              </a:ext>
            </a:extLst>
          </p:cNvPr>
          <p:cNvSpPr/>
          <p:nvPr/>
        </p:nvSpPr>
        <p:spPr>
          <a:xfrm>
            <a:off x="5563758" y="1877815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4B497F-7ADF-813B-8092-A3CF173321A1}"/>
              </a:ext>
            </a:extLst>
          </p:cNvPr>
          <p:cNvSpPr/>
          <p:nvPr/>
        </p:nvSpPr>
        <p:spPr>
          <a:xfrm>
            <a:off x="6257520" y="1877815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9ECB3B92-E03C-71AC-FF3D-1096133CCD79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4376748" y="1697200"/>
            <a:ext cx="1187010" cy="27061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E183C63-A26B-8697-3626-52073E9041C8}"/>
              </a:ext>
            </a:extLst>
          </p:cNvPr>
          <p:cNvSpPr/>
          <p:nvPr/>
        </p:nvSpPr>
        <p:spPr>
          <a:xfrm>
            <a:off x="5563758" y="2630716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62AC8-A4F6-A509-3F36-2BFF5A9F4A29}"/>
              </a:ext>
            </a:extLst>
          </p:cNvPr>
          <p:cNvSpPr/>
          <p:nvPr/>
        </p:nvSpPr>
        <p:spPr>
          <a:xfrm>
            <a:off x="6250931" y="2629873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CD1C83-AF9F-E8F5-95C5-6A8B6D273742}"/>
              </a:ext>
            </a:extLst>
          </p:cNvPr>
          <p:cNvSpPr/>
          <p:nvPr/>
        </p:nvSpPr>
        <p:spPr>
          <a:xfrm>
            <a:off x="6250931" y="3380382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7E38F3-75B3-AFE2-1FDC-93C6C28ABE1F}"/>
              </a:ext>
            </a:extLst>
          </p:cNvPr>
          <p:cNvSpPr/>
          <p:nvPr/>
        </p:nvSpPr>
        <p:spPr>
          <a:xfrm>
            <a:off x="6257520" y="4124948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023608CE-A668-4214-40EA-440FCC213C98}"/>
              </a:ext>
            </a:extLst>
          </p:cNvPr>
          <p:cNvCxnSpPr>
            <a:stCxn id="6" idx="3"/>
            <a:endCxn id="10" idx="1"/>
          </p:cNvCxnSpPr>
          <p:nvPr/>
        </p:nvCxnSpPr>
        <p:spPr>
          <a:xfrm>
            <a:off x="4376748" y="1697200"/>
            <a:ext cx="1187010" cy="102351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D530FBBB-0B9D-B7F0-A732-44E7A905826E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177384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28C873B2-1C99-67B8-3D0D-55B07831468B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251517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8CEE4C95-3709-8697-155D-47FFD4A27FC7}"/>
              </a:ext>
            </a:extLst>
          </p:cNvPr>
          <p:cNvSpPr/>
          <p:nvPr/>
        </p:nvSpPr>
        <p:spPr>
          <a:xfrm>
            <a:off x="4785015" y="1966880"/>
            <a:ext cx="188422" cy="1417570"/>
          </a:xfrm>
          <a:prstGeom prst="rect">
            <a:avLst/>
          </a:prstGeom>
          <a:solidFill>
            <a:srgbClr val="7EA6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Broadcast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CDC06CF-9665-759E-B9CB-B3E96FEAEE61}"/>
              </a:ext>
            </a:extLst>
          </p:cNvPr>
          <p:cNvSpPr/>
          <p:nvPr/>
        </p:nvSpPr>
        <p:spPr>
          <a:xfrm>
            <a:off x="6947698" y="3381853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63F864D-B2C0-999A-983B-1BB1A828200E}"/>
              </a:ext>
            </a:extLst>
          </p:cNvPr>
          <p:cNvSpPr/>
          <p:nvPr/>
        </p:nvSpPr>
        <p:spPr>
          <a:xfrm>
            <a:off x="6947698" y="4123078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A5E2DCA-2E79-7567-BC61-D4E8F87EE92B}"/>
              </a:ext>
            </a:extLst>
          </p:cNvPr>
          <p:cNvCxnSpPr>
            <a:cxnSpLocks/>
          </p:cNvCxnSpPr>
          <p:nvPr/>
        </p:nvCxnSpPr>
        <p:spPr>
          <a:xfrm flipV="1">
            <a:off x="3143003" y="1841200"/>
            <a:ext cx="0" cy="19238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9BB04-7495-E723-DD85-D25AD2B28E36}"/>
              </a:ext>
            </a:extLst>
          </p:cNvPr>
          <p:cNvSpPr/>
          <p:nvPr/>
        </p:nvSpPr>
        <p:spPr>
          <a:xfrm>
            <a:off x="5747342" y="1875945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C6A02F-003B-0D70-AA1D-F74CC4055BB9}"/>
              </a:ext>
            </a:extLst>
          </p:cNvPr>
          <p:cNvSpPr/>
          <p:nvPr/>
        </p:nvSpPr>
        <p:spPr>
          <a:xfrm>
            <a:off x="6430931" y="1876880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ADE4F3-BB9E-FB4E-D95F-683A87E41A61}"/>
              </a:ext>
            </a:extLst>
          </p:cNvPr>
          <p:cNvSpPr/>
          <p:nvPr/>
        </p:nvSpPr>
        <p:spPr>
          <a:xfrm>
            <a:off x="5743758" y="2629577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AC5D9C4-EA88-3F6A-11BA-3D54A3472999}"/>
              </a:ext>
            </a:extLst>
          </p:cNvPr>
          <p:cNvSpPr/>
          <p:nvPr/>
        </p:nvSpPr>
        <p:spPr>
          <a:xfrm>
            <a:off x="6427347" y="2630512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3CCE307-6ED0-2763-1DF1-C0C31CE3D53E}"/>
              </a:ext>
            </a:extLst>
          </p:cNvPr>
          <p:cNvSpPr/>
          <p:nvPr/>
        </p:nvSpPr>
        <p:spPr>
          <a:xfrm>
            <a:off x="6430931" y="3380942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342AC0D-969B-0C55-F9F0-3FE22525A88E}"/>
              </a:ext>
            </a:extLst>
          </p:cNvPr>
          <p:cNvSpPr/>
          <p:nvPr/>
        </p:nvSpPr>
        <p:spPr>
          <a:xfrm>
            <a:off x="7114520" y="3381877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64F40A0-56F2-D7DA-A343-5CDBAA0A2477}"/>
              </a:ext>
            </a:extLst>
          </p:cNvPr>
          <p:cNvSpPr/>
          <p:nvPr/>
        </p:nvSpPr>
        <p:spPr>
          <a:xfrm>
            <a:off x="6430931" y="4123078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ECB59DD-D76D-B265-53C4-581BA85841FA}"/>
              </a:ext>
            </a:extLst>
          </p:cNvPr>
          <p:cNvSpPr/>
          <p:nvPr/>
        </p:nvSpPr>
        <p:spPr>
          <a:xfrm>
            <a:off x="7114520" y="4124013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91" name="Elbow Connector 90">
            <a:extLst>
              <a:ext uri="{FF2B5EF4-FFF2-40B4-BE49-F238E27FC236}">
                <a16:creationId xmlns:a16="http://schemas.microsoft.com/office/drawing/2014/main" id="{8AB778DF-727C-07CF-45BA-190DD63EC02F}"/>
              </a:ext>
            </a:extLst>
          </p:cNvPr>
          <p:cNvCxnSpPr/>
          <p:nvPr/>
        </p:nvCxnSpPr>
        <p:spPr>
          <a:xfrm>
            <a:off x="4374956" y="1638950"/>
            <a:ext cx="1187010" cy="270615"/>
          </a:xfrm>
          <a:prstGeom prst="bentConnector3">
            <a:avLst>
              <a:gd name="adj1" fmla="val 75212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>
            <a:extLst>
              <a:ext uri="{FF2B5EF4-FFF2-40B4-BE49-F238E27FC236}">
                <a16:creationId xmlns:a16="http://schemas.microsoft.com/office/drawing/2014/main" id="{50368878-F746-D194-6ED4-2B42A6048F27}"/>
              </a:ext>
            </a:extLst>
          </p:cNvPr>
          <p:cNvCxnSpPr/>
          <p:nvPr/>
        </p:nvCxnSpPr>
        <p:spPr>
          <a:xfrm>
            <a:off x="4384688" y="1638896"/>
            <a:ext cx="1187010" cy="1023516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B5E7A5EA-54C1-AD62-D636-2CBF3B8B5FAD}"/>
              </a:ext>
            </a:extLst>
          </p:cNvPr>
          <p:cNvCxnSpPr>
            <a:cxnSpLocks/>
          </p:cNvCxnSpPr>
          <p:nvPr/>
        </p:nvCxnSpPr>
        <p:spPr>
          <a:xfrm>
            <a:off x="4379892" y="1642548"/>
            <a:ext cx="1187010" cy="1773845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>
            <a:extLst>
              <a:ext uri="{FF2B5EF4-FFF2-40B4-BE49-F238E27FC236}">
                <a16:creationId xmlns:a16="http://schemas.microsoft.com/office/drawing/2014/main" id="{C895CAAB-3A35-04D5-6ACA-B744B61CD669}"/>
              </a:ext>
            </a:extLst>
          </p:cNvPr>
          <p:cNvCxnSpPr>
            <a:cxnSpLocks/>
          </p:cNvCxnSpPr>
          <p:nvPr/>
        </p:nvCxnSpPr>
        <p:spPr>
          <a:xfrm>
            <a:off x="4379586" y="1635501"/>
            <a:ext cx="1187010" cy="2515176"/>
          </a:xfrm>
          <a:prstGeom prst="bentConnector3">
            <a:avLst>
              <a:gd name="adj1" fmla="val 75211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!!4">
            <a:extLst>
              <a:ext uri="{FF2B5EF4-FFF2-40B4-BE49-F238E27FC236}">
                <a16:creationId xmlns:a16="http://schemas.microsoft.com/office/drawing/2014/main" id="{E0B7A130-F3FE-1334-BE56-FC29F26BC4BD}"/>
              </a:ext>
            </a:extLst>
          </p:cNvPr>
          <p:cNvSpPr/>
          <p:nvPr/>
        </p:nvSpPr>
        <p:spPr>
          <a:xfrm>
            <a:off x="5837342" y="1317903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670AE2F-3298-EF74-A9F3-53DE4BD48876}"/>
              </a:ext>
            </a:extLst>
          </p:cNvPr>
          <p:cNvSpPr/>
          <p:nvPr/>
        </p:nvSpPr>
        <p:spPr>
          <a:xfrm>
            <a:off x="6520931" y="1320384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ED74C79-C310-12DA-AFAC-5B11AD5CADF2}"/>
              </a:ext>
            </a:extLst>
          </p:cNvPr>
          <p:cNvSpPr/>
          <p:nvPr/>
        </p:nvSpPr>
        <p:spPr>
          <a:xfrm>
            <a:off x="6520931" y="2830810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9B1DC66-20F0-C4C0-8635-BB5D611CE779}"/>
              </a:ext>
            </a:extLst>
          </p:cNvPr>
          <p:cNvSpPr/>
          <p:nvPr/>
        </p:nvSpPr>
        <p:spPr>
          <a:xfrm>
            <a:off x="6520931" y="3587596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78BF490F-3A69-AE12-DD46-B16E8EDA49B1}"/>
              </a:ext>
            </a:extLst>
          </p:cNvPr>
          <p:cNvCxnSpPr>
            <a:cxnSpLocks/>
            <a:stCxn id="132" idx="3"/>
            <a:endCxn id="162" idx="1"/>
          </p:cNvCxnSpPr>
          <p:nvPr/>
        </p:nvCxnSpPr>
        <p:spPr>
          <a:xfrm flipV="1">
            <a:off x="5927342" y="1596478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F3066F9D-1727-C381-24A1-9676E380BBFE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 flipV="1">
            <a:off x="5927342" y="2349471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3B2716F5-24A5-B6BC-7969-FEDBB397C7C8}"/>
              </a:ext>
            </a:extLst>
          </p:cNvPr>
          <p:cNvCxnSpPr>
            <a:cxnSpLocks/>
            <a:stCxn id="162" idx="3"/>
          </p:cNvCxnSpPr>
          <p:nvPr/>
        </p:nvCxnSpPr>
        <p:spPr>
          <a:xfrm>
            <a:off x="6610931" y="1596478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 124">
            <a:extLst>
              <a:ext uri="{FF2B5EF4-FFF2-40B4-BE49-F238E27FC236}">
                <a16:creationId xmlns:a16="http://schemas.microsoft.com/office/drawing/2014/main" id="{4D1E013F-DC3A-7A8F-C06C-A1AF43634572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6A6913BA-ED7C-FC45-1808-36AEBD8129EC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9F70F80E-62E2-983F-349A-DFE3CABC33C8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C83EB129-5793-8D63-DF28-DC808C6D1C21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443D1AA-545B-BD14-4810-22BEB56E94C0}"/>
              </a:ext>
            </a:extLst>
          </p:cNvPr>
          <p:cNvSpPr/>
          <p:nvPr/>
        </p:nvSpPr>
        <p:spPr>
          <a:xfrm>
            <a:off x="7204520" y="2832318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D7CF347-D18A-BBC4-570F-B8AEA4668B4E}"/>
              </a:ext>
            </a:extLst>
          </p:cNvPr>
          <p:cNvSpPr/>
          <p:nvPr/>
        </p:nvSpPr>
        <p:spPr>
          <a:xfrm>
            <a:off x="7204520" y="3587423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6FE452D2-6AA6-3AE3-23B0-6E13928224C1}"/>
              </a:ext>
            </a:extLst>
          </p:cNvPr>
          <p:cNvCxnSpPr>
            <a:cxnSpLocks/>
            <a:stCxn id="24" idx="3"/>
            <a:endCxn id="126" idx="1"/>
          </p:cNvCxnSpPr>
          <p:nvPr/>
        </p:nvCxnSpPr>
        <p:spPr>
          <a:xfrm>
            <a:off x="6610931" y="2349471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C768ADF-9266-0800-0EC2-C0A8D7C3E6F7}"/>
              </a:ext>
            </a:extLst>
          </p:cNvPr>
          <p:cNvSpPr/>
          <p:nvPr/>
        </p:nvSpPr>
        <p:spPr>
          <a:xfrm>
            <a:off x="7621525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A3730982-4602-DFD3-6FC4-F7C08095DB28}"/>
              </a:ext>
            </a:extLst>
          </p:cNvPr>
          <p:cNvCxnSpPr>
            <a:cxnSpLocks/>
            <a:stCxn id="126" idx="3"/>
            <a:endCxn id="133" idx="1"/>
          </p:cNvCxnSpPr>
          <p:nvPr/>
        </p:nvCxnSpPr>
        <p:spPr>
          <a:xfrm flipV="1">
            <a:off x="7294520" y="2349471"/>
            <a:ext cx="327005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220959CF-316A-FF9D-4ABC-9C1A5C725590}"/>
              </a:ext>
            </a:extLst>
          </p:cNvPr>
          <p:cNvCxnSpPr>
            <a:cxnSpLocks/>
            <a:stCxn id="27" idx="3"/>
            <a:endCxn id="40" idx="1"/>
          </p:cNvCxnSpPr>
          <p:nvPr/>
        </p:nvCxnSpPr>
        <p:spPr>
          <a:xfrm flipV="1">
            <a:off x="5927342" y="3101475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41BA06CC-3DFB-3986-860F-8A404BD1A029}"/>
              </a:ext>
            </a:extLst>
          </p:cNvPr>
          <p:cNvCxnSpPr>
            <a:cxnSpLocks/>
            <a:stCxn id="40" idx="3"/>
            <a:endCxn id="127" idx="1"/>
          </p:cNvCxnSpPr>
          <p:nvPr/>
        </p:nvCxnSpPr>
        <p:spPr>
          <a:xfrm flipV="1">
            <a:off x="6610931" y="3098851"/>
            <a:ext cx="323589" cy="2624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488FE552-BDAA-CC86-2374-0BF66B5C5CF1}"/>
              </a:ext>
            </a:extLst>
          </p:cNvPr>
          <p:cNvCxnSpPr>
            <a:cxnSpLocks/>
            <a:stCxn id="46" idx="3"/>
            <a:endCxn id="50" idx="1"/>
          </p:cNvCxnSpPr>
          <p:nvPr/>
        </p:nvCxnSpPr>
        <p:spPr>
          <a:xfrm flipV="1">
            <a:off x="5927342" y="3843611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BD81E465-FF2B-A83A-6727-25B7E6EB8C4F}"/>
              </a:ext>
            </a:extLst>
          </p:cNvPr>
          <p:cNvCxnSpPr>
            <a:cxnSpLocks/>
            <a:stCxn id="50" idx="3"/>
            <a:endCxn id="128" idx="1"/>
          </p:cNvCxnSpPr>
          <p:nvPr/>
        </p:nvCxnSpPr>
        <p:spPr>
          <a:xfrm flipV="1">
            <a:off x="6610931" y="3839849"/>
            <a:ext cx="323589" cy="3762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!!2">
            <a:extLst>
              <a:ext uri="{FF2B5EF4-FFF2-40B4-BE49-F238E27FC236}">
                <a16:creationId xmlns:a16="http://schemas.microsoft.com/office/drawing/2014/main" id="{2CEF27C9-F3A3-C899-AEB2-7829B8C4E3C4}"/>
              </a:ext>
            </a:extLst>
          </p:cNvPr>
          <p:cNvSpPr/>
          <p:nvPr/>
        </p:nvSpPr>
        <p:spPr>
          <a:xfrm>
            <a:off x="7204520" y="2079471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9" name="!!3">
            <a:extLst>
              <a:ext uri="{FF2B5EF4-FFF2-40B4-BE49-F238E27FC236}">
                <a16:creationId xmlns:a16="http://schemas.microsoft.com/office/drawing/2014/main" id="{58D739F8-4C80-8832-23E2-1465CAA84859}"/>
              </a:ext>
            </a:extLst>
          </p:cNvPr>
          <p:cNvSpPr/>
          <p:nvPr/>
        </p:nvSpPr>
        <p:spPr>
          <a:xfrm>
            <a:off x="7884218" y="2070100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D86413D5-07FF-682F-9DC1-1D76A758FA7D}"/>
              </a:ext>
            </a:extLst>
          </p:cNvPr>
          <p:cNvSpPr/>
          <p:nvPr/>
        </p:nvSpPr>
        <p:spPr>
          <a:xfrm>
            <a:off x="5837342" y="2831475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8BC2CC8-0331-65DA-5080-11C1C31C9993}"/>
              </a:ext>
            </a:extLst>
          </p:cNvPr>
          <p:cNvSpPr/>
          <p:nvPr/>
        </p:nvSpPr>
        <p:spPr>
          <a:xfrm>
            <a:off x="5837342" y="3587596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3" name="!!5">
            <a:extLst>
              <a:ext uri="{FF2B5EF4-FFF2-40B4-BE49-F238E27FC236}">
                <a16:creationId xmlns:a16="http://schemas.microsoft.com/office/drawing/2014/main" id="{9720FCCA-BAAA-1247-23DB-CE9ACEA4A633}"/>
              </a:ext>
            </a:extLst>
          </p:cNvPr>
          <p:cNvSpPr/>
          <p:nvPr/>
        </p:nvSpPr>
        <p:spPr>
          <a:xfrm>
            <a:off x="5837342" y="2081434"/>
            <a:ext cx="180000" cy="180000"/>
          </a:xfrm>
          <a:prstGeom prst="rect">
            <a:avLst/>
          </a:prstGeom>
          <a:solidFill>
            <a:srgbClr val="CC14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4" name="!!1">
            <a:extLst>
              <a:ext uri="{FF2B5EF4-FFF2-40B4-BE49-F238E27FC236}">
                <a16:creationId xmlns:a16="http://schemas.microsoft.com/office/drawing/2014/main" id="{C2308E62-CCFA-4859-C5E1-4F186E791B62}"/>
              </a:ext>
            </a:extLst>
          </p:cNvPr>
          <p:cNvSpPr/>
          <p:nvPr/>
        </p:nvSpPr>
        <p:spPr>
          <a:xfrm>
            <a:off x="6520931" y="2079003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0C63FC62-0821-0DF6-E405-CCD169F1D708}"/>
              </a:ext>
            </a:extLst>
          </p:cNvPr>
          <p:cNvSpPr/>
          <p:nvPr/>
        </p:nvSpPr>
        <p:spPr>
          <a:xfrm>
            <a:off x="6930768" y="1875945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FB11DEE4-C271-2B3B-3C09-5298746841D1}"/>
              </a:ext>
            </a:extLst>
          </p:cNvPr>
          <p:cNvSpPr/>
          <p:nvPr/>
        </p:nvSpPr>
        <p:spPr>
          <a:xfrm>
            <a:off x="7114520" y="1875945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118A9C55-C343-5E0B-369B-856AD2CE034D}"/>
              </a:ext>
            </a:extLst>
          </p:cNvPr>
          <p:cNvSpPr/>
          <p:nvPr/>
        </p:nvSpPr>
        <p:spPr>
          <a:xfrm>
            <a:off x="6930768" y="2628885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DC51E4E4-C30B-FE48-56AA-8EA1970D7FFD}"/>
              </a:ext>
            </a:extLst>
          </p:cNvPr>
          <p:cNvSpPr/>
          <p:nvPr/>
        </p:nvSpPr>
        <p:spPr>
          <a:xfrm>
            <a:off x="7114520" y="2628885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39B0549D-F746-CE5C-3426-0EBC3F96537E}"/>
              </a:ext>
            </a:extLst>
          </p:cNvPr>
          <p:cNvSpPr/>
          <p:nvPr/>
        </p:nvSpPr>
        <p:spPr>
          <a:xfrm>
            <a:off x="5563758" y="3382813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107BAED-3CC6-F37D-5F3D-4DC3D2F46C89}"/>
              </a:ext>
            </a:extLst>
          </p:cNvPr>
          <p:cNvSpPr/>
          <p:nvPr/>
        </p:nvSpPr>
        <p:spPr>
          <a:xfrm>
            <a:off x="5747510" y="3382813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22378224-C565-6CDC-FFB1-CD67E7BD9417}"/>
              </a:ext>
            </a:extLst>
          </p:cNvPr>
          <p:cNvSpPr/>
          <p:nvPr/>
        </p:nvSpPr>
        <p:spPr>
          <a:xfrm>
            <a:off x="5563758" y="4124949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BB42731E-7097-0D43-4215-A22557C519F7}"/>
              </a:ext>
            </a:extLst>
          </p:cNvPr>
          <p:cNvSpPr/>
          <p:nvPr/>
        </p:nvSpPr>
        <p:spPr>
          <a:xfrm>
            <a:off x="5747510" y="4124949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5" name="morph_vmcastB">
            <a:extLst>
              <a:ext uri="{FF2B5EF4-FFF2-40B4-BE49-F238E27FC236}">
                <a16:creationId xmlns:a16="http://schemas.microsoft.com/office/drawing/2014/main" id="{B8512DD2-88DC-B061-C2EC-B60A7F7420BC}"/>
              </a:ext>
            </a:extLst>
          </p:cNvPr>
          <p:cNvSpPr/>
          <p:nvPr/>
        </p:nvSpPr>
        <p:spPr>
          <a:xfrm>
            <a:off x="5097774" y="2055945"/>
            <a:ext cx="188422" cy="1869038"/>
          </a:xfrm>
          <a:prstGeom prst="rect">
            <a:avLst/>
          </a:prstGeom>
          <a:solidFill>
            <a:srgbClr val="01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Vector</a:t>
            </a:r>
            <a:r>
              <a:rPr lang="zh-CN" altLang="en-US" dirty="0"/>
              <a:t> </a:t>
            </a:r>
            <a:r>
              <a:rPr lang="en-US" altLang="zh-CN" dirty="0"/>
              <a:t>Multicast</a:t>
            </a:r>
            <a:r>
              <a:rPr lang="zh-CN" altLang="en-US" dirty="0"/>
              <a:t> </a:t>
            </a:r>
            <a:r>
              <a:rPr lang="en-US" altLang="zh-CN" dirty="0"/>
              <a:t>B</a:t>
            </a:r>
            <a:endParaRPr lang="en-CN" dirty="0"/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91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769DC-9847-347D-6ECA-2DDB5115D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45912-8F3B-A892-B9AD-4378A9D4F1F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53</a:t>
            </a:fld>
            <a:endParaRPr lang="en"/>
          </a:p>
        </p:txBody>
      </p:sp>
      <p:sp>
        <p:nvSpPr>
          <p:cNvPr id="13" name="Google Shape;232;p31">
            <a:extLst>
              <a:ext uri="{FF2B5EF4-FFF2-40B4-BE49-F238E27FC236}">
                <a16:creationId xmlns:a16="http://schemas.microsoft.com/office/drawing/2014/main" id="{EC2FC579-9679-F6B1-470B-A96D06AC22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/>
              <a:t>Folding</a:t>
            </a:r>
            <a:r>
              <a:rPr lang="zh-CN" altLang="en-US" dirty="0"/>
              <a:t> </a:t>
            </a:r>
            <a:r>
              <a:rPr lang="en-US" altLang="zh-CN" dirty="0"/>
              <a:t>Mechanism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Better</a:t>
            </a:r>
            <a:r>
              <a:rPr lang="zh-CN" altLang="en-US" dirty="0"/>
              <a:t> </a:t>
            </a:r>
            <a:r>
              <a:rPr lang="en-US" altLang="zh-CN" dirty="0"/>
              <a:t>Utilization</a:t>
            </a:r>
            <a:r>
              <a:rPr lang="zh-CN" altLang="en-US" dirty="0"/>
              <a:t>  </a:t>
            </a:r>
            <a:endParaRPr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E92385F-5F87-317B-5A25-57494B22D6F5}"/>
              </a:ext>
            </a:extLst>
          </p:cNvPr>
          <p:cNvSpPr txBox="1"/>
          <p:nvPr/>
        </p:nvSpPr>
        <p:spPr>
          <a:xfrm>
            <a:off x="3055768" y="3284647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Active</a:t>
            </a:r>
            <a:r>
              <a:rPr lang="zh-CN" altLang="en-US" sz="1000" dirty="0"/>
              <a:t> </a:t>
            </a:r>
            <a:r>
              <a:rPr lang="en-US" altLang="zh-CN" sz="1000" dirty="0"/>
              <a:t>window</a:t>
            </a:r>
            <a:endParaRPr lang="en-CN" sz="1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4667B0-59F6-7B26-2328-2A31C7073193}"/>
              </a:ext>
            </a:extLst>
          </p:cNvPr>
          <p:cNvSpPr/>
          <p:nvPr/>
        </p:nvSpPr>
        <p:spPr>
          <a:xfrm>
            <a:off x="1913320" y="2756506"/>
            <a:ext cx="2482892" cy="18093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1E30B5-0BC2-7884-C56B-5F7F28207EB6}"/>
              </a:ext>
            </a:extLst>
          </p:cNvPr>
          <p:cNvSpPr txBox="1"/>
          <p:nvPr/>
        </p:nvSpPr>
        <p:spPr>
          <a:xfrm>
            <a:off x="1848742" y="3292830"/>
            <a:ext cx="799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Active</a:t>
            </a:r>
            <a:r>
              <a:rPr lang="zh-CN" altLang="en-US" sz="1000"/>
              <a:t> </a:t>
            </a:r>
            <a:r>
              <a:rPr lang="en-US" altLang="zh-CN" sz="1000"/>
              <a:t>window</a:t>
            </a:r>
            <a:endParaRPr lang="en-CN" sz="1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686606-68D9-CA8C-4283-A6A1BD0090F2}"/>
              </a:ext>
            </a:extLst>
          </p:cNvPr>
          <p:cNvSpPr/>
          <p:nvPr/>
        </p:nvSpPr>
        <p:spPr>
          <a:xfrm>
            <a:off x="1909257" y="1553200"/>
            <a:ext cx="2467491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chemeClr val="tx1"/>
                </a:solidFill>
              </a:rPr>
              <a:t>Data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Cache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D17C32-810D-A5AA-A7FD-CF03A5829D70}"/>
              </a:ext>
            </a:extLst>
          </p:cNvPr>
          <p:cNvSpPr/>
          <p:nvPr/>
        </p:nvSpPr>
        <p:spPr>
          <a:xfrm>
            <a:off x="1909257" y="2033585"/>
            <a:ext cx="2467491" cy="526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Memory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Controller</a:t>
            </a:r>
          </a:p>
          <a:p>
            <a:pPr algn="ctr"/>
            <a:endParaRPr lang="en-CN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05CD52F-189E-6DCF-6B28-5EF4998B8418}"/>
              </a:ext>
            </a:extLst>
          </p:cNvPr>
          <p:cNvSpPr/>
          <p:nvPr/>
        </p:nvSpPr>
        <p:spPr>
          <a:xfrm>
            <a:off x="2486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B75FB6-247D-2EC7-0B40-BBB8E02E3207}"/>
              </a:ext>
            </a:extLst>
          </p:cNvPr>
          <p:cNvSpPr/>
          <p:nvPr/>
        </p:nvSpPr>
        <p:spPr>
          <a:xfrm>
            <a:off x="2648602" y="3163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7B6CFC-1C30-FCEE-41E8-D53B058285C3}"/>
              </a:ext>
            </a:extLst>
          </p:cNvPr>
          <p:cNvSpPr/>
          <p:nvPr/>
        </p:nvSpPr>
        <p:spPr>
          <a:xfrm>
            <a:off x="2810602" y="3163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ysClr val="windowText" lastClr="000000"/>
                </a:solidFill>
              </a:rPr>
              <a:t>1</a:t>
            </a:r>
            <a:endParaRPr lang="en-CN" sz="800" dirty="0">
              <a:solidFill>
                <a:sysClr val="windowText" lastClr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3D704B-34DA-5681-6ED9-840F0C3D1A62}"/>
              </a:ext>
            </a:extLst>
          </p:cNvPr>
          <p:cNvSpPr/>
          <p:nvPr/>
        </p:nvSpPr>
        <p:spPr>
          <a:xfrm>
            <a:off x="2486602" y="3325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08AE09F-15CE-5088-ADA1-BDA5F93301D0}"/>
              </a:ext>
            </a:extLst>
          </p:cNvPr>
          <p:cNvSpPr/>
          <p:nvPr/>
        </p:nvSpPr>
        <p:spPr>
          <a:xfrm>
            <a:off x="2648602" y="3325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BC0DF06-B86D-6BF7-3E49-B3DBAC3CD42F}"/>
              </a:ext>
            </a:extLst>
          </p:cNvPr>
          <p:cNvSpPr/>
          <p:nvPr/>
        </p:nvSpPr>
        <p:spPr>
          <a:xfrm>
            <a:off x="2810602" y="3325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CF909EE-4C94-1F4C-2A37-4B3AD0DA8AA8}"/>
              </a:ext>
            </a:extLst>
          </p:cNvPr>
          <p:cNvSpPr/>
          <p:nvPr/>
        </p:nvSpPr>
        <p:spPr>
          <a:xfrm>
            <a:off x="2486602" y="3487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54CF610-61B1-E4BA-BB02-0FCE70032CD8}"/>
              </a:ext>
            </a:extLst>
          </p:cNvPr>
          <p:cNvSpPr/>
          <p:nvPr/>
        </p:nvSpPr>
        <p:spPr>
          <a:xfrm>
            <a:off x="2648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9FFA772-CB91-2D12-6ED5-7DB339A67A18}"/>
              </a:ext>
            </a:extLst>
          </p:cNvPr>
          <p:cNvSpPr/>
          <p:nvPr/>
        </p:nvSpPr>
        <p:spPr>
          <a:xfrm>
            <a:off x="2810602" y="3487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086ECBE-8EB6-488E-49DF-6FF6CB52AD2F}"/>
              </a:ext>
            </a:extLst>
          </p:cNvPr>
          <p:cNvSpPr/>
          <p:nvPr/>
        </p:nvSpPr>
        <p:spPr>
          <a:xfrm>
            <a:off x="2486602" y="3649995"/>
            <a:ext cx="162000" cy="162000"/>
          </a:xfrm>
          <a:prstGeom prst="rect">
            <a:avLst/>
          </a:prstGeom>
          <a:solidFill>
            <a:srgbClr val="7EA6E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E98E1BA-8937-A299-BCE1-58B12706A18C}"/>
              </a:ext>
            </a:extLst>
          </p:cNvPr>
          <p:cNvSpPr/>
          <p:nvPr/>
        </p:nvSpPr>
        <p:spPr>
          <a:xfrm>
            <a:off x="2648602" y="3649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C0ACC0E-039C-4738-B92F-B66157B6DDA9}"/>
              </a:ext>
            </a:extLst>
          </p:cNvPr>
          <p:cNvSpPr/>
          <p:nvPr/>
        </p:nvSpPr>
        <p:spPr>
          <a:xfrm>
            <a:off x="2810602" y="3649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0D99267-D979-5C94-398C-9176F97A1176}"/>
              </a:ext>
            </a:extLst>
          </p:cNvPr>
          <p:cNvSpPr/>
          <p:nvPr/>
        </p:nvSpPr>
        <p:spPr>
          <a:xfrm>
            <a:off x="2486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2B532A-887E-6E6D-A0E8-374EFD74511F}"/>
              </a:ext>
            </a:extLst>
          </p:cNvPr>
          <p:cNvSpPr/>
          <p:nvPr/>
        </p:nvSpPr>
        <p:spPr>
          <a:xfrm>
            <a:off x="2648602" y="300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884E875-7483-2142-27F7-B281C365377B}"/>
              </a:ext>
            </a:extLst>
          </p:cNvPr>
          <p:cNvSpPr/>
          <p:nvPr/>
        </p:nvSpPr>
        <p:spPr>
          <a:xfrm>
            <a:off x="2810602" y="300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B7EFC98-8D2D-9450-42FA-D3FB714E9BAF}"/>
              </a:ext>
            </a:extLst>
          </p:cNvPr>
          <p:cNvSpPr/>
          <p:nvPr/>
        </p:nvSpPr>
        <p:spPr>
          <a:xfrm>
            <a:off x="2486602" y="3811995"/>
            <a:ext cx="162000" cy="16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0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8BAC6B5-C24C-1C36-F6A4-11A90E0B4428}"/>
              </a:ext>
            </a:extLst>
          </p:cNvPr>
          <p:cNvSpPr/>
          <p:nvPr/>
        </p:nvSpPr>
        <p:spPr>
          <a:xfrm>
            <a:off x="2648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CA6ED9E-EE4D-72AE-7834-44F30D55551B}"/>
              </a:ext>
            </a:extLst>
          </p:cNvPr>
          <p:cNvSpPr/>
          <p:nvPr/>
        </p:nvSpPr>
        <p:spPr>
          <a:xfrm>
            <a:off x="2810602" y="3811995"/>
            <a:ext cx="162000" cy="162000"/>
          </a:xfrm>
          <a:prstGeom prst="rect">
            <a:avLst/>
          </a:prstGeom>
          <a:solidFill>
            <a:srgbClr val="D2E8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en-CN" sz="800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CB7C680-D645-2C10-36C0-F1B4C961E622}"/>
              </a:ext>
            </a:extLst>
          </p:cNvPr>
          <p:cNvSpPr/>
          <p:nvPr/>
        </p:nvSpPr>
        <p:spPr>
          <a:xfrm>
            <a:off x="2490152" y="3000663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096BE2A-4C5C-ED61-AA3E-FACDD3767E4A}"/>
              </a:ext>
            </a:extLst>
          </p:cNvPr>
          <p:cNvSpPr/>
          <p:nvPr/>
        </p:nvSpPr>
        <p:spPr>
          <a:xfrm>
            <a:off x="2470283" y="3811987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F369182-AA07-79E1-77B7-6F751C0BF646}"/>
              </a:ext>
            </a:extLst>
          </p:cNvPr>
          <p:cNvCxnSpPr>
            <a:cxnSpLocks/>
          </p:cNvCxnSpPr>
          <p:nvPr/>
        </p:nvCxnSpPr>
        <p:spPr>
          <a:xfrm>
            <a:off x="2014601" y="3163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D6A9D38-BE2F-F77F-494F-F2B5EA7537C8}"/>
              </a:ext>
            </a:extLst>
          </p:cNvPr>
          <p:cNvCxnSpPr>
            <a:cxnSpLocks/>
          </p:cNvCxnSpPr>
          <p:nvPr/>
        </p:nvCxnSpPr>
        <p:spPr>
          <a:xfrm flipV="1">
            <a:off x="2252376" y="3163995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D1C24C46-F68D-D545-917E-7D20E1F25928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55725" y="3706991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FA2FF4F0-B649-8410-DDE9-B19CA4C70DE6}"/>
              </a:ext>
            </a:extLst>
          </p:cNvPr>
          <p:cNvSpPr/>
          <p:nvPr/>
        </p:nvSpPr>
        <p:spPr>
          <a:xfrm>
            <a:off x="3693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1095B19-C89F-797F-7FE6-266D8D0DFF1C}"/>
              </a:ext>
            </a:extLst>
          </p:cNvPr>
          <p:cNvSpPr/>
          <p:nvPr/>
        </p:nvSpPr>
        <p:spPr>
          <a:xfrm>
            <a:off x="3693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B99059E-BA6E-B5ED-0FB6-80FF8F28E9B3}"/>
              </a:ext>
            </a:extLst>
          </p:cNvPr>
          <p:cNvSpPr/>
          <p:nvPr/>
        </p:nvSpPr>
        <p:spPr>
          <a:xfrm>
            <a:off x="3693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6ACEAAA-4B44-7E5A-F258-803FD579D618}"/>
              </a:ext>
            </a:extLst>
          </p:cNvPr>
          <p:cNvSpPr/>
          <p:nvPr/>
        </p:nvSpPr>
        <p:spPr>
          <a:xfrm>
            <a:off x="3855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42429CF-BB0E-95EE-8381-A735FAB08FA4}"/>
              </a:ext>
            </a:extLst>
          </p:cNvPr>
          <p:cNvSpPr/>
          <p:nvPr/>
        </p:nvSpPr>
        <p:spPr>
          <a:xfrm>
            <a:off x="3855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56A9A10-DB38-0B89-DC4A-66F5FDFE9083}"/>
              </a:ext>
            </a:extLst>
          </p:cNvPr>
          <p:cNvSpPr/>
          <p:nvPr/>
        </p:nvSpPr>
        <p:spPr>
          <a:xfrm>
            <a:off x="3855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AD0140E-20FF-B2A2-0FAD-1197D2AA3B39}"/>
              </a:ext>
            </a:extLst>
          </p:cNvPr>
          <p:cNvSpPr/>
          <p:nvPr/>
        </p:nvSpPr>
        <p:spPr>
          <a:xfrm>
            <a:off x="4017628" y="3244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13A193D-D369-EEB2-5FDE-916153B0C1A5}"/>
              </a:ext>
            </a:extLst>
          </p:cNvPr>
          <p:cNvSpPr/>
          <p:nvPr/>
        </p:nvSpPr>
        <p:spPr>
          <a:xfrm>
            <a:off x="4017628" y="3406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1EB4730F-2675-C84A-3AAE-823E19BA785C}"/>
              </a:ext>
            </a:extLst>
          </p:cNvPr>
          <p:cNvSpPr/>
          <p:nvPr/>
        </p:nvSpPr>
        <p:spPr>
          <a:xfrm>
            <a:off x="4017628" y="3568397"/>
            <a:ext cx="162000" cy="162000"/>
          </a:xfrm>
          <a:prstGeom prst="rect">
            <a:avLst/>
          </a:prstGeom>
          <a:solidFill>
            <a:srgbClr val="0166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3FC0D541-6782-EBE4-57DB-5D3DECE54059}"/>
              </a:ext>
            </a:extLst>
          </p:cNvPr>
          <p:cNvSpPr/>
          <p:nvPr/>
        </p:nvSpPr>
        <p:spPr>
          <a:xfrm>
            <a:off x="3693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AD0CEC1-867D-2140-3057-5487060B91CC}"/>
              </a:ext>
            </a:extLst>
          </p:cNvPr>
          <p:cNvSpPr/>
          <p:nvPr/>
        </p:nvSpPr>
        <p:spPr>
          <a:xfrm>
            <a:off x="3855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5656F6B-0F46-B1B4-8B17-8BA9D8BE8120}"/>
              </a:ext>
            </a:extLst>
          </p:cNvPr>
          <p:cNvSpPr/>
          <p:nvPr/>
        </p:nvSpPr>
        <p:spPr>
          <a:xfrm>
            <a:off x="4017628" y="3082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16A1F0A-A649-4E1D-39A5-793D4388056C}"/>
              </a:ext>
            </a:extLst>
          </p:cNvPr>
          <p:cNvSpPr/>
          <p:nvPr/>
        </p:nvSpPr>
        <p:spPr>
          <a:xfrm>
            <a:off x="3693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D0447BD-7CBE-50DD-ACA7-44481139EA5B}"/>
              </a:ext>
            </a:extLst>
          </p:cNvPr>
          <p:cNvSpPr/>
          <p:nvPr/>
        </p:nvSpPr>
        <p:spPr>
          <a:xfrm>
            <a:off x="3855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75F31BF5-32D2-CA14-F573-C260343AB432}"/>
              </a:ext>
            </a:extLst>
          </p:cNvPr>
          <p:cNvSpPr/>
          <p:nvPr/>
        </p:nvSpPr>
        <p:spPr>
          <a:xfrm>
            <a:off x="4017628" y="3730397"/>
            <a:ext cx="162000" cy="162000"/>
          </a:xfrm>
          <a:prstGeom prst="rect">
            <a:avLst/>
          </a:prstGeom>
          <a:solidFill>
            <a:srgbClr val="D0EF9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FA62B83-2495-39FB-4CFC-9E9B75444C60}"/>
              </a:ext>
            </a:extLst>
          </p:cNvPr>
          <p:cNvSpPr/>
          <p:nvPr/>
        </p:nvSpPr>
        <p:spPr>
          <a:xfrm>
            <a:off x="3690078" y="3082396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E694B5C7-E210-D92A-2DFF-0CCE82E06095}"/>
              </a:ext>
            </a:extLst>
          </p:cNvPr>
          <p:cNvSpPr/>
          <p:nvPr/>
        </p:nvSpPr>
        <p:spPr>
          <a:xfrm>
            <a:off x="3700627" y="3734889"/>
            <a:ext cx="486000" cy="162000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3106A89A-30E5-5661-83CD-BE3838B8D631}"/>
              </a:ext>
            </a:extLst>
          </p:cNvPr>
          <p:cNvCxnSpPr>
            <a:cxnSpLocks/>
          </p:cNvCxnSpPr>
          <p:nvPr/>
        </p:nvCxnSpPr>
        <p:spPr>
          <a:xfrm>
            <a:off x="2014601" y="3811995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60F94404-EF95-4D62-66C9-5913E323DD67}"/>
              </a:ext>
            </a:extLst>
          </p:cNvPr>
          <p:cNvCxnSpPr>
            <a:cxnSpLocks/>
          </p:cNvCxnSpPr>
          <p:nvPr/>
        </p:nvCxnSpPr>
        <p:spPr>
          <a:xfrm>
            <a:off x="3221627" y="3239006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335BDE7-CF2D-2713-4FF6-0C6C8A760F73}"/>
              </a:ext>
            </a:extLst>
          </p:cNvPr>
          <p:cNvCxnSpPr>
            <a:cxnSpLocks/>
          </p:cNvCxnSpPr>
          <p:nvPr/>
        </p:nvCxnSpPr>
        <p:spPr>
          <a:xfrm>
            <a:off x="3221627" y="3730397"/>
            <a:ext cx="95800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38E45CFD-04C7-DCA5-DE2E-23A99B3D8CB1}"/>
              </a:ext>
            </a:extLst>
          </p:cNvPr>
          <p:cNvCxnSpPr>
            <a:cxnSpLocks/>
          </p:cNvCxnSpPr>
          <p:nvPr/>
        </p:nvCxnSpPr>
        <p:spPr>
          <a:xfrm flipV="1">
            <a:off x="3464035" y="3239006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CA02836-0573-7C68-D036-9182BD8E2558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79071" y="3625393"/>
            <a:ext cx="0" cy="104406"/>
          </a:xfrm>
          <a:prstGeom prst="straightConnector1">
            <a:avLst/>
          </a:prstGeom>
          <a:ln>
            <a:headEnd type="none" w="med" len="med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D3304CFD-AD2F-85AE-7E22-DB4AAE85F5BB}"/>
              </a:ext>
            </a:extLst>
          </p:cNvPr>
          <p:cNvSpPr txBox="1"/>
          <p:nvPr/>
        </p:nvSpPr>
        <p:spPr>
          <a:xfrm>
            <a:off x="2304333" y="4008749"/>
            <a:ext cx="850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altLang="zh-CN" sz="1000" dirty="0"/>
              <a:t>A’s</a:t>
            </a:r>
            <a:r>
              <a:rPr lang="zh-CN" altLang="en-US" sz="1000"/>
              <a:t> </a:t>
            </a:r>
            <a:r>
              <a:rPr lang="en-US" altLang="zh-CN" sz="1000"/>
              <a:t>bitmask</a:t>
            </a:r>
            <a:endParaRPr lang="en-CN" sz="10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7B4FC14-5E10-3062-1EFE-046320A4950D}"/>
              </a:ext>
            </a:extLst>
          </p:cNvPr>
          <p:cNvSpPr txBox="1"/>
          <p:nvPr/>
        </p:nvSpPr>
        <p:spPr>
          <a:xfrm>
            <a:off x="3438210" y="4002832"/>
            <a:ext cx="9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B</a:t>
            </a:r>
            <a:r>
              <a:rPr lang="en-CN" altLang="zh-CN" sz="1000"/>
              <a:t>’s</a:t>
            </a:r>
            <a:r>
              <a:rPr lang="zh-CN" altLang="en-US" sz="1000"/>
              <a:t> </a:t>
            </a:r>
            <a:r>
              <a:rPr lang="en-US" altLang="zh-CN" sz="1000"/>
              <a:t>metadata</a:t>
            </a:r>
            <a:endParaRPr lang="en-CN" sz="1000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203D408-B89C-0F9B-D9D8-FE321AE7A709}"/>
              </a:ext>
            </a:extLst>
          </p:cNvPr>
          <p:cNvSpPr txBox="1"/>
          <p:nvPr/>
        </p:nvSpPr>
        <p:spPr>
          <a:xfrm>
            <a:off x="3618361" y="2823209"/>
            <a:ext cx="312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row</a:t>
            </a:r>
            <a:r>
              <a:rPr lang="zh-CN" altLang="en-US" sz="600"/>
              <a:t> </a:t>
            </a:r>
            <a:r>
              <a:rPr lang="en-US" altLang="zh-CN" sz="600"/>
              <a:t>idx</a:t>
            </a:r>
            <a:endParaRPr lang="en-CN" sz="6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073265C-AF0B-5132-E2C7-D7FAC576B87B}"/>
              </a:ext>
            </a:extLst>
          </p:cNvPr>
          <p:cNvSpPr txBox="1"/>
          <p:nvPr/>
        </p:nvSpPr>
        <p:spPr>
          <a:xfrm>
            <a:off x="3756628" y="2822155"/>
            <a:ext cx="36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head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3D07770-01C1-9C0E-33CA-00052B90038F}"/>
              </a:ext>
            </a:extLst>
          </p:cNvPr>
          <p:cNvSpPr txBox="1"/>
          <p:nvPr/>
        </p:nvSpPr>
        <p:spPr>
          <a:xfrm>
            <a:off x="3948040" y="2821101"/>
            <a:ext cx="289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/>
              <a:t>tail</a:t>
            </a:r>
            <a:r>
              <a:rPr lang="zh-CN" altLang="en-US" sz="600"/>
              <a:t> </a:t>
            </a:r>
            <a:r>
              <a:rPr lang="en-US" altLang="zh-CN" sz="600"/>
              <a:t>ptr</a:t>
            </a:r>
            <a:endParaRPr lang="en-CN" sz="6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641E354-2AAB-E1F0-E583-0F9651AAEDF4}"/>
              </a:ext>
            </a:extLst>
          </p:cNvPr>
          <p:cNvSpPr/>
          <p:nvPr/>
        </p:nvSpPr>
        <p:spPr>
          <a:xfrm>
            <a:off x="1909257" y="1145167"/>
            <a:ext cx="2467491" cy="4035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DRAM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B3FB8BB-A704-35FE-5E5F-7645F0304A8F}"/>
              </a:ext>
            </a:extLst>
          </p:cNvPr>
          <p:cNvSpPr txBox="1"/>
          <p:nvPr/>
        </p:nvSpPr>
        <p:spPr>
          <a:xfrm>
            <a:off x="1909257" y="4249053"/>
            <a:ext cx="24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/>
              <a:t>Metadata</a:t>
            </a:r>
            <a:r>
              <a:rPr lang="zh-CN" altLang="en-US"/>
              <a:t> </a:t>
            </a:r>
            <a:r>
              <a:rPr lang="en-US" altLang="zh-CN"/>
              <a:t>Scratchpad</a:t>
            </a:r>
            <a:endParaRPr lang="en-US" altLang="zh-CN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45339D4-04B5-3B73-3D14-B201198F7FF9}"/>
              </a:ext>
            </a:extLst>
          </p:cNvPr>
          <p:cNvSpPr/>
          <p:nvPr/>
        </p:nvSpPr>
        <p:spPr>
          <a:xfrm>
            <a:off x="2031428" y="2330563"/>
            <a:ext cx="2223148" cy="165206"/>
          </a:xfrm>
          <a:prstGeom prst="roundRect">
            <a:avLst/>
          </a:prstGeom>
          <a:solidFill>
            <a:srgbClr val="FFD4A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Mapping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Lookup</a:t>
            </a:r>
            <a:r>
              <a:rPr lang="zh-CN" altLang="en-US" sz="1200" dirty="0">
                <a:solidFill>
                  <a:schemeClr val="tx1"/>
                </a:solidFill>
              </a:rPr>
              <a:t> </a:t>
            </a:r>
            <a:r>
              <a:rPr lang="en-US" altLang="zh-CN" sz="1200" dirty="0">
                <a:solidFill>
                  <a:schemeClr val="tx1"/>
                </a:solidFill>
              </a:rPr>
              <a:t>Table</a:t>
            </a:r>
            <a:endParaRPr lang="en-CN" sz="1200" dirty="0">
              <a:solidFill>
                <a:schemeClr val="tx1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2AF8EE57-2D73-26D8-043D-66FC6363818B}"/>
              </a:ext>
            </a:extLst>
          </p:cNvPr>
          <p:cNvSpPr/>
          <p:nvPr/>
        </p:nvSpPr>
        <p:spPr>
          <a:xfrm>
            <a:off x="5567342" y="141890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025F9061-D706-B2B9-AB40-175DB49DCFED}"/>
              </a:ext>
            </a:extLst>
          </p:cNvPr>
          <p:cNvSpPr/>
          <p:nvPr/>
        </p:nvSpPr>
        <p:spPr>
          <a:xfrm>
            <a:off x="6250931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44147-1209-13E1-8D0E-178DFC541612}"/>
              </a:ext>
            </a:extLst>
          </p:cNvPr>
          <p:cNvSpPr/>
          <p:nvPr/>
        </p:nvSpPr>
        <p:spPr>
          <a:xfrm>
            <a:off x="5567342" y="1877816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31E668-38A0-A092-349E-0E7A48548B40}"/>
              </a:ext>
            </a:extLst>
          </p:cNvPr>
          <p:cNvSpPr/>
          <p:nvPr/>
        </p:nvSpPr>
        <p:spPr>
          <a:xfrm>
            <a:off x="5567342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FA0F00-1615-F138-2464-F5B97AE82493}"/>
              </a:ext>
            </a:extLst>
          </p:cNvPr>
          <p:cNvSpPr/>
          <p:nvPr/>
        </p:nvSpPr>
        <p:spPr>
          <a:xfrm>
            <a:off x="6250931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27D8A68-DBB0-74CD-2355-4CD0C7B01C05}"/>
              </a:ext>
            </a:extLst>
          </p:cNvPr>
          <p:cNvSpPr/>
          <p:nvPr/>
        </p:nvSpPr>
        <p:spPr>
          <a:xfrm>
            <a:off x="5567342" y="263080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726681-C99D-733E-B243-AFB2B96F16D6}"/>
              </a:ext>
            </a:extLst>
          </p:cNvPr>
          <p:cNvSpPr/>
          <p:nvPr/>
        </p:nvSpPr>
        <p:spPr>
          <a:xfrm>
            <a:off x="5567342" y="2923906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D1CDC06-8288-657C-AE6E-7844EE46B251}"/>
              </a:ext>
            </a:extLst>
          </p:cNvPr>
          <p:cNvSpPr/>
          <p:nvPr/>
        </p:nvSpPr>
        <p:spPr>
          <a:xfrm>
            <a:off x="6250931" y="2921475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C97CF79-6D56-732E-B19A-4F729099F9F4}"/>
              </a:ext>
            </a:extLst>
          </p:cNvPr>
          <p:cNvSpPr/>
          <p:nvPr/>
        </p:nvSpPr>
        <p:spPr>
          <a:xfrm>
            <a:off x="5567342" y="3382813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ABCCABC-8CA8-FE5C-B34B-3654EE398B46}"/>
              </a:ext>
            </a:extLst>
          </p:cNvPr>
          <p:cNvSpPr/>
          <p:nvPr/>
        </p:nvSpPr>
        <p:spPr>
          <a:xfrm>
            <a:off x="5567342" y="366604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09ECC45-F1B3-30C9-8A07-7B5001967B29}"/>
              </a:ext>
            </a:extLst>
          </p:cNvPr>
          <p:cNvSpPr/>
          <p:nvPr/>
        </p:nvSpPr>
        <p:spPr>
          <a:xfrm>
            <a:off x="6250931" y="366361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DDF07D-8C8D-719A-545F-41442B9AD3B9}"/>
              </a:ext>
            </a:extLst>
          </p:cNvPr>
          <p:cNvSpPr/>
          <p:nvPr/>
        </p:nvSpPr>
        <p:spPr>
          <a:xfrm>
            <a:off x="5567342" y="4124949"/>
            <a:ext cx="1727178" cy="178129"/>
          </a:xfrm>
          <a:prstGeom prst="rect">
            <a:avLst/>
          </a:prstGeom>
          <a:solidFill>
            <a:srgbClr val="FFD4A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dirty="0">
                <a:solidFill>
                  <a:schemeClr val="bg2"/>
                </a:solidFill>
              </a:rPr>
              <a:t>&gt;&gt;</a:t>
            </a:r>
            <a:endParaRPr lang="en-CN" dirty="0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F67F40-A362-5A83-56A8-457D38EA388C}"/>
              </a:ext>
            </a:extLst>
          </p:cNvPr>
          <p:cNvSpPr/>
          <p:nvPr/>
        </p:nvSpPr>
        <p:spPr>
          <a:xfrm>
            <a:off x="5563758" y="1877815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A965FB-83C2-0589-BC9B-87252B3EAA9C}"/>
              </a:ext>
            </a:extLst>
          </p:cNvPr>
          <p:cNvSpPr/>
          <p:nvPr/>
        </p:nvSpPr>
        <p:spPr>
          <a:xfrm>
            <a:off x="6257520" y="1877815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C25EA20C-50AE-97E7-46BF-5110782A9912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4376748" y="1697200"/>
            <a:ext cx="1187010" cy="27061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1AE5822-5A8F-5F7A-3099-AC92C7E3AD84}"/>
              </a:ext>
            </a:extLst>
          </p:cNvPr>
          <p:cNvSpPr/>
          <p:nvPr/>
        </p:nvSpPr>
        <p:spPr>
          <a:xfrm>
            <a:off x="5563758" y="2630716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F204E9-300B-8B0C-A445-AEB5507FE961}"/>
              </a:ext>
            </a:extLst>
          </p:cNvPr>
          <p:cNvSpPr/>
          <p:nvPr/>
        </p:nvSpPr>
        <p:spPr>
          <a:xfrm>
            <a:off x="6250931" y="2629873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512C2D-EFF5-35E7-4E95-5ED4B845D0E0}"/>
              </a:ext>
            </a:extLst>
          </p:cNvPr>
          <p:cNvSpPr/>
          <p:nvPr/>
        </p:nvSpPr>
        <p:spPr>
          <a:xfrm>
            <a:off x="6250931" y="3380382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0FC34D-2E60-2BFA-775B-74523467BF18}"/>
              </a:ext>
            </a:extLst>
          </p:cNvPr>
          <p:cNvSpPr/>
          <p:nvPr/>
        </p:nvSpPr>
        <p:spPr>
          <a:xfrm>
            <a:off x="6257520" y="4124948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C143C62E-54B2-D2D2-B45D-241A22BB055B}"/>
              </a:ext>
            </a:extLst>
          </p:cNvPr>
          <p:cNvCxnSpPr>
            <a:stCxn id="6" idx="3"/>
            <a:endCxn id="10" idx="1"/>
          </p:cNvCxnSpPr>
          <p:nvPr/>
        </p:nvCxnSpPr>
        <p:spPr>
          <a:xfrm>
            <a:off x="4376748" y="1697200"/>
            <a:ext cx="1187010" cy="102351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4E91793D-E54D-335A-5C2D-DFEE4456A86A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1773845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BD257C93-8446-14B9-9750-D346A525103B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6748" y="1697200"/>
            <a:ext cx="1187010" cy="2515176"/>
          </a:xfrm>
          <a:prstGeom prst="bentConnector3">
            <a:avLst/>
          </a:prstGeom>
          <a:ln w="31750">
            <a:solidFill>
              <a:srgbClr val="7EA6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C346FE0F-968F-0493-83FE-E4E0C0969735}"/>
              </a:ext>
            </a:extLst>
          </p:cNvPr>
          <p:cNvSpPr/>
          <p:nvPr/>
        </p:nvSpPr>
        <p:spPr>
          <a:xfrm>
            <a:off x="4785015" y="1966880"/>
            <a:ext cx="188422" cy="1417570"/>
          </a:xfrm>
          <a:prstGeom prst="rect">
            <a:avLst/>
          </a:prstGeom>
          <a:solidFill>
            <a:srgbClr val="7EA6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Broadcast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A5828E2-6DE3-2450-B773-65454C02E12E}"/>
              </a:ext>
            </a:extLst>
          </p:cNvPr>
          <p:cNvSpPr/>
          <p:nvPr/>
        </p:nvSpPr>
        <p:spPr>
          <a:xfrm>
            <a:off x="6947698" y="3381853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9CAA006-2131-122B-0602-D1F19B3BF2BD}"/>
              </a:ext>
            </a:extLst>
          </p:cNvPr>
          <p:cNvSpPr/>
          <p:nvPr/>
        </p:nvSpPr>
        <p:spPr>
          <a:xfrm>
            <a:off x="6947698" y="4123078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740274E0-C33F-68DF-C1F7-DA81A964B204}"/>
              </a:ext>
            </a:extLst>
          </p:cNvPr>
          <p:cNvCxnSpPr>
            <a:cxnSpLocks/>
          </p:cNvCxnSpPr>
          <p:nvPr/>
        </p:nvCxnSpPr>
        <p:spPr>
          <a:xfrm flipV="1">
            <a:off x="3143003" y="1841200"/>
            <a:ext cx="0" cy="19238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06D5A82-15D8-01C2-3E10-227919B1A712}"/>
              </a:ext>
            </a:extLst>
          </p:cNvPr>
          <p:cNvSpPr/>
          <p:nvPr/>
        </p:nvSpPr>
        <p:spPr>
          <a:xfrm>
            <a:off x="5747342" y="1875945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4236CA-6BE9-EEF0-80C2-1C8548462D1C}"/>
              </a:ext>
            </a:extLst>
          </p:cNvPr>
          <p:cNvSpPr/>
          <p:nvPr/>
        </p:nvSpPr>
        <p:spPr>
          <a:xfrm>
            <a:off x="6430931" y="1876880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266AF5-389D-D742-9E2A-62F246A3FD63}"/>
              </a:ext>
            </a:extLst>
          </p:cNvPr>
          <p:cNvSpPr/>
          <p:nvPr/>
        </p:nvSpPr>
        <p:spPr>
          <a:xfrm>
            <a:off x="5743758" y="2629577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243F4B9-8C24-7C94-45A2-F59570685D46}"/>
              </a:ext>
            </a:extLst>
          </p:cNvPr>
          <p:cNvSpPr/>
          <p:nvPr/>
        </p:nvSpPr>
        <p:spPr>
          <a:xfrm>
            <a:off x="6427347" y="2630512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0487AB-E2FF-85D8-98EB-9EAA0406FA83}"/>
              </a:ext>
            </a:extLst>
          </p:cNvPr>
          <p:cNvSpPr/>
          <p:nvPr/>
        </p:nvSpPr>
        <p:spPr>
          <a:xfrm>
            <a:off x="6430931" y="3380942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81D8380-0C22-40F6-1FB9-9CBB06EA2141}"/>
              </a:ext>
            </a:extLst>
          </p:cNvPr>
          <p:cNvSpPr/>
          <p:nvPr/>
        </p:nvSpPr>
        <p:spPr>
          <a:xfrm>
            <a:off x="7114520" y="3381877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2A5B288-691E-3F4D-E471-8738B7FE80DF}"/>
              </a:ext>
            </a:extLst>
          </p:cNvPr>
          <p:cNvSpPr/>
          <p:nvPr/>
        </p:nvSpPr>
        <p:spPr>
          <a:xfrm>
            <a:off x="6430931" y="4123078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33BF8D1-A5CA-7F93-83B4-A29A541913C2}"/>
              </a:ext>
            </a:extLst>
          </p:cNvPr>
          <p:cNvSpPr/>
          <p:nvPr/>
        </p:nvSpPr>
        <p:spPr>
          <a:xfrm>
            <a:off x="7114520" y="4124013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91" name="Elbow Connector 90">
            <a:extLst>
              <a:ext uri="{FF2B5EF4-FFF2-40B4-BE49-F238E27FC236}">
                <a16:creationId xmlns:a16="http://schemas.microsoft.com/office/drawing/2014/main" id="{A5AAFD77-CD45-04C4-004E-9FE963D144E4}"/>
              </a:ext>
            </a:extLst>
          </p:cNvPr>
          <p:cNvCxnSpPr/>
          <p:nvPr/>
        </p:nvCxnSpPr>
        <p:spPr>
          <a:xfrm>
            <a:off x="4374956" y="1638950"/>
            <a:ext cx="1187010" cy="270615"/>
          </a:xfrm>
          <a:prstGeom prst="bentConnector3">
            <a:avLst>
              <a:gd name="adj1" fmla="val 75212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>
            <a:extLst>
              <a:ext uri="{FF2B5EF4-FFF2-40B4-BE49-F238E27FC236}">
                <a16:creationId xmlns:a16="http://schemas.microsoft.com/office/drawing/2014/main" id="{F819E92A-D322-A271-E2F1-6A6D967A671C}"/>
              </a:ext>
            </a:extLst>
          </p:cNvPr>
          <p:cNvCxnSpPr/>
          <p:nvPr/>
        </p:nvCxnSpPr>
        <p:spPr>
          <a:xfrm>
            <a:off x="4384688" y="1638896"/>
            <a:ext cx="1187010" cy="1023516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76B42980-3DB7-CA56-8769-9CEF6AF876FC}"/>
              </a:ext>
            </a:extLst>
          </p:cNvPr>
          <p:cNvCxnSpPr>
            <a:cxnSpLocks/>
          </p:cNvCxnSpPr>
          <p:nvPr/>
        </p:nvCxnSpPr>
        <p:spPr>
          <a:xfrm>
            <a:off x="4379892" y="1642548"/>
            <a:ext cx="1187010" cy="1773845"/>
          </a:xfrm>
          <a:prstGeom prst="bentConnector3">
            <a:avLst>
              <a:gd name="adj1" fmla="val 74744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>
            <a:extLst>
              <a:ext uri="{FF2B5EF4-FFF2-40B4-BE49-F238E27FC236}">
                <a16:creationId xmlns:a16="http://schemas.microsoft.com/office/drawing/2014/main" id="{D553E6E7-681B-AECC-B263-4C33235B6ACF}"/>
              </a:ext>
            </a:extLst>
          </p:cNvPr>
          <p:cNvCxnSpPr>
            <a:cxnSpLocks/>
          </p:cNvCxnSpPr>
          <p:nvPr/>
        </p:nvCxnSpPr>
        <p:spPr>
          <a:xfrm>
            <a:off x="4379586" y="1635501"/>
            <a:ext cx="1187010" cy="2515176"/>
          </a:xfrm>
          <a:prstGeom prst="bentConnector3">
            <a:avLst>
              <a:gd name="adj1" fmla="val 75211"/>
            </a:avLst>
          </a:prstGeom>
          <a:ln w="31750">
            <a:solidFill>
              <a:srgbClr val="01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!!4">
            <a:extLst>
              <a:ext uri="{FF2B5EF4-FFF2-40B4-BE49-F238E27FC236}">
                <a16:creationId xmlns:a16="http://schemas.microsoft.com/office/drawing/2014/main" id="{65628003-7A46-8625-C3D1-E124373B321F}"/>
              </a:ext>
            </a:extLst>
          </p:cNvPr>
          <p:cNvSpPr/>
          <p:nvPr/>
        </p:nvSpPr>
        <p:spPr>
          <a:xfrm>
            <a:off x="5837342" y="1317903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D61D121-1DA4-8AF3-971A-169E70557350}"/>
              </a:ext>
            </a:extLst>
          </p:cNvPr>
          <p:cNvSpPr/>
          <p:nvPr/>
        </p:nvSpPr>
        <p:spPr>
          <a:xfrm>
            <a:off x="6520931" y="1320384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024795A-CFF2-AA46-656A-D4E8C2B143D5}"/>
              </a:ext>
            </a:extLst>
          </p:cNvPr>
          <p:cNvSpPr/>
          <p:nvPr/>
        </p:nvSpPr>
        <p:spPr>
          <a:xfrm>
            <a:off x="6520931" y="2830810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B99277C-49EC-3FEC-CECF-1F74EAF18FC8}"/>
              </a:ext>
            </a:extLst>
          </p:cNvPr>
          <p:cNvSpPr/>
          <p:nvPr/>
        </p:nvSpPr>
        <p:spPr>
          <a:xfrm>
            <a:off x="6520931" y="3587596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22FE89E-F8F8-0197-6361-8CFE9E6C63A9}"/>
              </a:ext>
            </a:extLst>
          </p:cNvPr>
          <p:cNvCxnSpPr>
            <a:cxnSpLocks/>
            <a:stCxn id="132" idx="3"/>
            <a:endCxn id="162" idx="1"/>
          </p:cNvCxnSpPr>
          <p:nvPr/>
        </p:nvCxnSpPr>
        <p:spPr>
          <a:xfrm flipV="1">
            <a:off x="5927342" y="1596478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713765F-B162-7241-EAFA-7576395724B6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 flipV="1">
            <a:off x="5927342" y="2349471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10350BB0-4875-EFF6-AD0F-CCB75467DA59}"/>
              </a:ext>
            </a:extLst>
          </p:cNvPr>
          <p:cNvCxnSpPr>
            <a:cxnSpLocks/>
            <a:stCxn id="162" idx="3"/>
          </p:cNvCxnSpPr>
          <p:nvPr/>
        </p:nvCxnSpPr>
        <p:spPr>
          <a:xfrm>
            <a:off x="6610931" y="1596478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62A1FBD-E879-3BFD-8E16-B4CBFF6320DF}"/>
              </a:ext>
            </a:extLst>
          </p:cNvPr>
          <p:cNvSpPr/>
          <p:nvPr/>
        </p:nvSpPr>
        <p:spPr>
          <a:xfrm>
            <a:off x="6934520" y="1416478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3C5979-1939-7361-EC30-C0B20EC86787}"/>
              </a:ext>
            </a:extLst>
          </p:cNvPr>
          <p:cNvSpPr/>
          <p:nvPr/>
        </p:nvSpPr>
        <p:spPr>
          <a:xfrm>
            <a:off x="6934520" y="2171902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ECB5A656-4A60-0875-B459-662202E4B84A}"/>
              </a:ext>
            </a:extLst>
          </p:cNvPr>
          <p:cNvSpPr/>
          <p:nvPr/>
        </p:nvSpPr>
        <p:spPr>
          <a:xfrm>
            <a:off x="6934520" y="291885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F2888769-FB09-F637-5473-50BBAFE2E96B}"/>
              </a:ext>
            </a:extLst>
          </p:cNvPr>
          <p:cNvSpPr/>
          <p:nvPr/>
        </p:nvSpPr>
        <p:spPr>
          <a:xfrm>
            <a:off x="6934520" y="3659849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03F833D-E01E-64B6-64A3-4FEB1BBE3CBF}"/>
              </a:ext>
            </a:extLst>
          </p:cNvPr>
          <p:cNvSpPr/>
          <p:nvPr/>
        </p:nvSpPr>
        <p:spPr>
          <a:xfrm>
            <a:off x="7204520" y="2832318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CF83DD0-3228-70AA-6197-9B4C12C0A792}"/>
              </a:ext>
            </a:extLst>
          </p:cNvPr>
          <p:cNvSpPr/>
          <p:nvPr/>
        </p:nvSpPr>
        <p:spPr>
          <a:xfrm>
            <a:off x="7204520" y="3587423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C068F456-71C0-992A-9B9B-3DD28B0F8249}"/>
              </a:ext>
            </a:extLst>
          </p:cNvPr>
          <p:cNvCxnSpPr>
            <a:cxnSpLocks/>
            <a:stCxn id="24" idx="3"/>
            <a:endCxn id="126" idx="1"/>
          </p:cNvCxnSpPr>
          <p:nvPr/>
        </p:nvCxnSpPr>
        <p:spPr>
          <a:xfrm>
            <a:off x="6610931" y="2349471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132">
            <a:extLst>
              <a:ext uri="{FF2B5EF4-FFF2-40B4-BE49-F238E27FC236}">
                <a16:creationId xmlns:a16="http://schemas.microsoft.com/office/drawing/2014/main" id="{ECC25BEE-44F5-8071-1579-CC223B51D795}"/>
              </a:ext>
            </a:extLst>
          </p:cNvPr>
          <p:cNvSpPr/>
          <p:nvPr/>
        </p:nvSpPr>
        <p:spPr>
          <a:xfrm>
            <a:off x="7621525" y="2169471"/>
            <a:ext cx="360000" cy="360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PE</a:t>
            </a:r>
            <a:endParaRPr lang="en-CN" sz="1000" dirty="0">
              <a:solidFill>
                <a:schemeClr val="tx1"/>
              </a:solidFill>
            </a:endParaRPr>
          </a:p>
        </p:txBody>
      </p: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C5D28E9F-7CC8-9297-F7E1-6C11C6F306CA}"/>
              </a:ext>
            </a:extLst>
          </p:cNvPr>
          <p:cNvCxnSpPr>
            <a:cxnSpLocks/>
            <a:stCxn id="27" idx="3"/>
            <a:endCxn id="40" idx="1"/>
          </p:cNvCxnSpPr>
          <p:nvPr/>
        </p:nvCxnSpPr>
        <p:spPr>
          <a:xfrm flipV="1">
            <a:off x="5927342" y="3101475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30799A81-2975-8C1E-0938-9AB2B22ECDB0}"/>
              </a:ext>
            </a:extLst>
          </p:cNvPr>
          <p:cNvCxnSpPr>
            <a:cxnSpLocks/>
            <a:stCxn id="40" idx="3"/>
            <a:endCxn id="127" idx="1"/>
          </p:cNvCxnSpPr>
          <p:nvPr/>
        </p:nvCxnSpPr>
        <p:spPr>
          <a:xfrm flipV="1">
            <a:off x="6610931" y="3098851"/>
            <a:ext cx="323589" cy="2624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AB27CC2B-DE9F-A72C-50B7-5944D104FD7F}"/>
              </a:ext>
            </a:extLst>
          </p:cNvPr>
          <p:cNvCxnSpPr>
            <a:cxnSpLocks/>
            <a:stCxn id="46" idx="3"/>
            <a:endCxn id="50" idx="1"/>
          </p:cNvCxnSpPr>
          <p:nvPr/>
        </p:nvCxnSpPr>
        <p:spPr>
          <a:xfrm flipV="1">
            <a:off x="5927342" y="3843611"/>
            <a:ext cx="323589" cy="2431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E8EF743F-6D0E-D478-6FEA-6120D8D56558}"/>
              </a:ext>
            </a:extLst>
          </p:cNvPr>
          <p:cNvCxnSpPr>
            <a:cxnSpLocks/>
            <a:stCxn id="50" idx="3"/>
            <a:endCxn id="128" idx="1"/>
          </p:cNvCxnSpPr>
          <p:nvPr/>
        </p:nvCxnSpPr>
        <p:spPr>
          <a:xfrm flipV="1">
            <a:off x="6610931" y="3839849"/>
            <a:ext cx="323589" cy="3762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!!2">
            <a:extLst>
              <a:ext uri="{FF2B5EF4-FFF2-40B4-BE49-F238E27FC236}">
                <a16:creationId xmlns:a16="http://schemas.microsoft.com/office/drawing/2014/main" id="{92C090E7-46EC-3B7B-14CF-A7A6E1C0DF3D}"/>
              </a:ext>
            </a:extLst>
          </p:cNvPr>
          <p:cNvSpPr/>
          <p:nvPr/>
        </p:nvSpPr>
        <p:spPr>
          <a:xfrm>
            <a:off x="7204520" y="2079471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79" name="!!3">
            <a:extLst>
              <a:ext uri="{FF2B5EF4-FFF2-40B4-BE49-F238E27FC236}">
                <a16:creationId xmlns:a16="http://schemas.microsoft.com/office/drawing/2014/main" id="{8D8C84A9-3A2F-2327-2A58-E7E433A782EC}"/>
              </a:ext>
            </a:extLst>
          </p:cNvPr>
          <p:cNvSpPr/>
          <p:nvPr/>
        </p:nvSpPr>
        <p:spPr>
          <a:xfrm>
            <a:off x="7204520" y="1299655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3A432E7A-FCA2-0C96-526C-AC2947745C26}"/>
              </a:ext>
            </a:extLst>
          </p:cNvPr>
          <p:cNvSpPr/>
          <p:nvPr/>
        </p:nvSpPr>
        <p:spPr>
          <a:xfrm>
            <a:off x="5837342" y="2831475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E29190E1-0935-C24B-84E1-BC51A4CEB8B1}"/>
              </a:ext>
            </a:extLst>
          </p:cNvPr>
          <p:cNvSpPr/>
          <p:nvPr/>
        </p:nvSpPr>
        <p:spPr>
          <a:xfrm>
            <a:off x="5837342" y="3587596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3" name="!!5">
            <a:extLst>
              <a:ext uri="{FF2B5EF4-FFF2-40B4-BE49-F238E27FC236}">
                <a16:creationId xmlns:a16="http://schemas.microsoft.com/office/drawing/2014/main" id="{7B9F3FF6-4A58-6B58-73C8-DA66F2E41A0F}"/>
              </a:ext>
            </a:extLst>
          </p:cNvPr>
          <p:cNvSpPr/>
          <p:nvPr/>
        </p:nvSpPr>
        <p:spPr>
          <a:xfrm>
            <a:off x="5837342" y="2081434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4" name="!!1">
            <a:extLst>
              <a:ext uri="{FF2B5EF4-FFF2-40B4-BE49-F238E27FC236}">
                <a16:creationId xmlns:a16="http://schemas.microsoft.com/office/drawing/2014/main" id="{AB2617AA-BC98-FFF3-5245-498D572A7A6C}"/>
              </a:ext>
            </a:extLst>
          </p:cNvPr>
          <p:cNvSpPr/>
          <p:nvPr/>
        </p:nvSpPr>
        <p:spPr>
          <a:xfrm>
            <a:off x="6520931" y="2079003"/>
            <a:ext cx="180000" cy="180000"/>
          </a:xfrm>
          <a:prstGeom prst="rect">
            <a:avLst/>
          </a:prstGeom>
          <a:solidFill>
            <a:srgbClr val="FFD3D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74690222-1594-2456-4C94-23E203C02F92}"/>
              </a:ext>
            </a:extLst>
          </p:cNvPr>
          <p:cNvSpPr/>
          <p:nvPr/>
        </p:nvSpPr>
        <p:spPr>
          <a:xfrm>
            <a:off x="6930768" y="1875945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C8D5B9DC-6405-6E53-2126-F8FC87109068}"/>
              </a:ext>
            </a:extLst>
          </p:cNvPr>
          <p:cNvSpPr/>
          <p:nvPr/>
        </p:nvSpPr>
        <p:spPr>
          <a:xfrm>
            <a:off x="7114520" y="1875945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76923F9A-C3E4-9CE4-425B-4C9643FB76D7}"/>
              </a:ext>
            </a:extLst>
          </p:cNvPr>
          <p:cNvSpPr/>
          <p:nvPr/>
        </p:nvSpPr>
        <p:spPr>
          <a:xfrm>
            <a:off x="6930768" y="2628885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10B1EA14-615F-F83D-09A5-4D1A8899CA8D}"/>
              </a:ext>
            </a:extLst>
          </p:cNvPr>
          <p:cNvSpPr/>
          <p:nvPr/>
        </p:nvSpPr>
        <p:spPr>
          <a:xfrm>
            <a:off x="7114520" y="2628885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14203191-9ACC-2605-40EB-0A863622E129}"/>
              </a:ext>
            </a:extLst>
          </p:cNvPr>
          <p:cNvSpPr/>
          <p:nvPr/>
        </p:nvSpPr>
        <p:spPr>
          <a:xfrm>
            <a:off x="5563758" y="3382813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AAA63AF5-5AC0-BA0A-0C5F-A4BA67F1B5D0}"/>
              </a:ext>
            </a:extLst>
          </p:cNvPr>
          <p:cNvSpPr/>
          <p:nvPr/>
        </p:nvSpPr>
        <p:spPr>
          <a:xfrm>
            <a:off x="5747510" y="3382813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9DC186F6-472C-DB00-114C-A6802F68EB21}"/>
              </a:ext>
            </a:extLst>
          </p:cNvPr>
          <p:cNvSpPr/>
          <p:nvPr/>
        </p:nvSpPr>
        <p:spPr>
          <a:xfrm>
            <a:off x="5563758" y="4124949"/>
            <a:ext cx="180000" cy="180000"/>
          </a:xfrm>
          <a:prstGeom prst="rect">
            <a:avLst/>
          </a:prstGeom>
          <a:solidFill>
            <a:srgbClr val="D2E8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76D388AB-C0BD-B3AF-2452-4204208498ED}"/>
              </a:ext>
            </a:extLst>
          </p:cNvPr>
          <p:cNvSpPr/>
          <p:nvPr/>
        </p:nvSpPr>
        <p:spPr>
          <a:xfrm>
            <a:off x="5747510" y="4124949"/>
            <a:ext cx="180000" cy="180000"/>
          </a:xfrm>
          <a:prstGeom prst="rect">
            <a:avLst/>
          </a:prstGeom>
          <a:solidFill>
            <a:srgbClr val="D0EF9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BAED068-AD84-3A05-4DA7-B75613DB19AE}"/>
              </a:ext>
            </a:extLst>
          </p:cNvPr>
          <p:cNvCxnSpPr>
            <a:cxnSpLocks/>
            <a:stCxn id="126" idx="0"/>
            <a:endCxn id="125" idx="2"/>
          </p:cNvCxnSpPr>
          <p:nvPr/>
        </p:nvCxnSpPr>
        <p:spPr>
          <a:xfrm flipV="1">
            <a:off x="7114520" y="1776478"/>
            <a:ext cx="0" cy="395424"/>
          </a:xfrm>
          <a:prstGeom prst="straightConnector1">
            <a:avLst/>
          </a:prstGeom>
          <a:ln w="28575">
            <a:solidFill>
              <a:srgbClr val="CC1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Elbow Connector 103">
            <a:extLst>
              <a:ext uri="{FF2B5EF4-FFF2-40B4-BE49-F238E27FC236}">
                <a16:creationId xmlns:a16="http://schemas.microsoft.com/office/drawing/2014/main" id="{27595116-C53A-2352-BD56-A679E4CFF0BF}"/>
              </a:ext>
            </a:extLst>
          </p:cNvPr>
          <p:cNvCxnSpPr>
            <a:stCxn id="133" idx="0"/>
            <a:endCxn id="125" idx="3"/>
          </p:cNvCxnSpPr>
          <p:nvPr/>
        </p:nvCxnSpPr>
        <p:spPr>
          <a:xfrm rot="16200000" flipV="1">
            <a:off x="7261527" y="1629472"/>
            <a:ext cx="572993" cy="507005"/>
          </a:xfrm>
          <a:prstGeom prst="bentConnector2">
            <a:avLst/>
          </a:prstGeom>
          <a:ln w="28575">
            <a:solidFill>
              <a:srgbClr val="CC14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morph_vmcastB">
            <a:extLst>
              <a:ext uri="{FF2B5EF4-FFF2-40B4-BE49-F238E27FC236}">
                <a16:creationId xmlns:a16="http://schemas.microsoft.com/office/drawing/2014/main" id="{9EDB5D1B-6E58-7C08-EA0D-3B6FFB2AC1DB}"/>
              </a:ext>
            </a:extLst>
          </p:cNvPr>
          <p:cNvSpPr/>
          <p:nvPr/>
        </p:nvSpPr>
        <p:spPr>
          <a:xfrm>
            <a:off x="5097774" y="2055945"/>
            <a:ext cx="188422" cy="1869038"/>
          </a:xfrm>
          <a:prstGeom prst="rect">
            <a:avLst/>
          </a:prstGeom>
          <a:solidFill>
            <a:srgbClr val="01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dirty="0"/>
              <a:t>Vector</a:t>
            </a:r>
            <a:r>
              <a:rPr lang="zh-CN" altLang="en-US" dirty="0"/>
              <a:t> </a:t>
            </a:r>
            <a:r>
              <a:rPr lang="en-US" altLang="zh-CN" dirty="0"/>
              <a:t>Multicast</a:t>
            </a:r>
            <a:r>
              <a:rPr lang="zh-CN" altLang="en-US" dirty="0"/>
              <a:t> </a:t>
            </a:r>
            <a:r>
              <a:rPr lang="en-US" altLang="zh-CN" dirty="0"/>
              <a:t>B</a:t>
            </a:r>
            <a:endParaRPr lang="en-CN" dirty="0"/>
          </a:p>
        </p:txBody>
      </p:sp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975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613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b0"/>
          <p:cNvSpPr/>
          <p:nvPr/>
        </p:nvSpPr>
        <p:spPr>
          <a:xfrm>
            <a:off x="4082000" y="1850000"/>
            <a:ext cx="300000" cy="54000"/>
          </a:xfrm>
          <a:prstGeom prst="rect">
            <a:avLst/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" name="b1"/>
          <p:cNvSpPr/>
          <p:nvPr/>
        </p:nvSpPr>
        <p:spPr>
          <a:xfrm>
            <a:off x="4422000" y="1850000"/>
            <a:ext cx="300000" cy="54000"/>
          </a:xfrm>
          <a:prstGeom prst="rect">
            <a:avLst/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2" name="b2"/>
          <p:cNvSpPr/>
          <p:nvPr/>
        </p:nvSpPr>
        <p:spPr>
          <a:xfrm>
            <a:off x="4762000" y="1850000"/>
            <a:ext cx="300000" cy="54000"/>
          </a:xfrm>
          <a:prstGeom prst="rect">
            <a:avLst/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0" name="Divider"/>
          <p:cNvSpPr txBox="1"/>
          <p:nvPr/>
        </p:nvSpPr>
        <p:spPr>
          <a:xfrm>
            <a:off x="600000" y="2150000"/>
            <a:ext cx="7944000" cy="9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</a:pPr>
            <a:r>
              <a:rPr lang="en-US" sz="4000" b="1" dirty="0">
                <a:solidFill>
                  <a:srgbClr val="0F6FA3"/>
                </a:solidFill>
                <a:latin typeface="Lato"/>
                <a:cs typeface="Lato"/>
              </a:rPr>
              <a:t>Evaluation</a:t>
            </a:r>
          </a:p>
        </p:txBody>
      </p:sp>
      <p:pic>
        <p:nvPicPr>
          <p:cNvPr id="8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6" name="Slide Number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/>
          <a:p>
            <a:pPr marL="0" lvl="0" indent="0" algn="r" rtl="0">
              <a:buNone/>
            </a:pPr>
            <a:fld id="{00000000-1234-1234-1234-123412341234}" type="slidenum">
              <a:rPr lang="en"/>
              <a:t>54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5"/>
          <p:cNvSpPr txBox="1">
            <a:spLocks noGrp="1"/>
          </p:cNvSpPr>
          <p:nvPr>
            <p:ph type="title"/>
          </p:nvPr>
        </p:nvSpPr>
        <p:spPr>
          <a:xfrm>
            <a:off x="311700" y="44992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Methodology</a:t>
            </a:r>
            <a:endParaRPr dirty="0"/>
          </a:p>
        </p:txBody>
      </p:sp>
      <p:sp>
        <p:nvSpPr>
          <p:cNvPr id="272" name="Google Shape;272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55</a:t>
            </a:fld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6C5471-2F24-2FDF-46E0-7D63AF51666E}"/>
              </a:ext>
            </a:extLst>
          </p:cNvPr>
          <p:cNvSpPr txBox="1"/>
          <p:nvPr/>
        </p:nvSpPr>
        <p:spPr>
          <a:xfrm>
            <a:off x="617498" y="1076815"/>
            <a:ext cx="4352260" cy="3171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CN" sz="1800" b="1" dirty="0">
                <a:latin typeface="Lato" panose="020F0502020204030203" pitchFamily="34" charset="77"/>
              </a:rPr>
              <a:t>Benchmarks</a:t>
            </a:r>
            <a:r>
              <a:rPr lang="en-CN" sz="1800" dirty="0">
                <a:latin typeface="Lato" panose="020F0502020204030203" pitchFamily="34" charset="77"/>
              </a:rPr>
              <a:t>:</a:t>
            </a:r>
          </a:p>
          <a:p>
            <a:pPr marL="285750" indent="-285750">
              <a:lnSpc>
                <a:spcPct val="125000"/>
              </a:lnSpc>
              <a:buFontTx/>
              <a:buChar char="-"/>
            </a:pPr>
            <a:r>
              <a:rPr lang="en-CN" sz="1800" dirty="0">
                <a:latin typeface="Lato" panose="020F0502020204030203" pitchFamily="34" charset="77"/>
              </a:rPr>
              <a:t>SuiteSparse matrices</a:t>
            </a:r>
          </a:p>
          <a:p>
            <a:pPr marL="285750" indent="-285750">
              <a:lnSpc>
                <a:spcPct val="125000"/>
              </a:lnSpc>
              <a:buFontTx/>
              <a:buChar char="-"/>
            </a:pPr>
            <a:r>
              <a:rPr lang="en-CN" sz="1800" dirty="0">
                <a:latin typeface="Lato" panose="020F0502020204030203" pitchFamily="34" charset="77"/>
              </a:rPr>
              <a:t>Synthetic matrices (ablation)</a:t>
            </a:r>
          </a:p>
          <a:p>
            <a:pPr>
              <a:lnSpc>
                <a:spcPct val="125000"/>
              </a:lnSpc>
            </a:pPr>
            <a:r>
              <a:rPr lang="en-CN" sz="1800" b="1" dirty="0">
                <a:latin typeface="Lato" panose="020F0502020204030203" pitchFamily="34" charset="77"/>
              </a:rPr>
              <a:t>Simulations</a:t>
            </a:r>
            <a:r>
              <a:rPr lang="en-CN" sz="1800" dirty="0">
                <a:latin typeface="Lato" panose="020F0502020204030203" pitchFamily="34" charset="77"/>
              </a:rPr>
              <a:t>:</a:t>
            </a:r>
          </a:p>
          <a:p>
            <a:pPr marL="285750" indent="-285750">
              <a:lnSpc>
                <a:spcPct val="125000"/>
              </a:lnSpc>
              <a:buFontTx/>
              <a:buChar char="-"/>
            </a:pPr>
            <a:r>
              <a:rPr lang="en-CN" sz="1800" dirty="0">
                <a:latin typeface="Lato" panose="020F0502020204030203" pitchFamily="34" charset="77"/>
              </a:rPr>
              <a:t>Cycle-level simulator</a:t>
            </a:r>
          </a:p>
          <a:p>
            <a:pPr marL="285750" indent="-285750">
              <a:lnSpc>
                <a:spcPct val="125000"/>
              </a:lnSpc>
              <a:buFontTx/>
              <a:buChar char="-"/>
            </a:pPr>
            <a:r>
              <a:rPr lang="en-CN" sz="1800" dirty="0">
                <a:latin typeface="Lato" panose="020F0502020204030203" pitchFamily="34" charset="77"/>
              </a:rPr>
              <a:t>Ramulator2 memory backend</a:t>
            </a:r>
          </a:p>
          <a:p>
            <a:pPr>
              <a:lnSpc>
                <a:spcPct val="125000"/>
              </a:lnSpc>
            </a:pPr>
            <a:r>
              <a:rPr lang="en-CN" sz="1800" b="1" dirty="0">
                <a:latin typeface="Lato" panose="020F0502020204030203" pitchFamily="34" charset="77"/>
              </a:rPr>
              <a:t>Baselines</a:t>
            </a:r>
            <a:r>
              <a:rPr lang="en-CN" sz="1800" dirty="0">
                <a:latin typeface="Lato" panose="020F0502020204030203" pitchFamily="34" charset="77"/>
              </a:rPr>
              <a:t>:</a:t>
            </a:r>
          </a:p>
          <a:p>
            <a:pPr marL="285750" indent="-285750">
              <a:lnSpc>
                <a:spcPct val="125000"/>
              </a:lnSpc>
              <a:buFontTx/>
              <a:buChar char="-"/>
            </a:pPr>
            <a:r>
              <a:rPr lang="en-CN" sz="1800" dirty="0">
                <a:latin typeface="Lato" panose="020F0502020204030203" pitchFamily="34" charset="77"/>
              </a:rPr>
              <a:t>Flexagon (three static dataflows)</a:t>
            </a:r>
          </a:p>
          <a:p>
            <a:pPr marL="285750" indent="-285750">
              <a:lnSpc>
                <a:spcPct val="125000"/>
              </a:lnSpc>
              <a:buFontTx/>
              <a:buChar char="-"/>
            </a:pPr>
            <a:r>
              <a:rPr lang="en-CN" sz="1800" dirty="0">
                <a:latin typeface="Lato" panose="020F0502020204030203" pitchFamily="34" charset="77"/>
              </a:rPr>
              <a:t>Spada (one sub-tile static dataflow)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4FFA957-1956-162F-B7E8-34BA567FC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10" name="capI"/>
          <p:cNvSpPr txBox="1"/>
          <p:nvPr/>
        </p:nvSpPr>
        <p:spPr>
          <a:xfrm>
            <a:off x="5183595" y="760000"/>
            <a:ext cx="3158853" cy="150000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ctr">
              <a:buNone/>
            </a:pPr>
            <a:r>
              <a:rPr lang="en-US" sz="900" b="1" i="1" dirty="0">
                <a:solidFill>
                  <a:srgbClr val="000000"/>
                </a:solidFill>
                <a:latin typeface="Lato"/>
                <a:cs typeface="Lato"/>
              </a:rPr>
              <a:t>TABLE I: SuiteSparse matrices used in evaluation</a:t>
            </a:r>
          </a:p>
        </p:txBody>
      </p:sp>
      <p:sp>
        <p:nvSpPr>
          <p:cNvPr id="811" name="capII"/>
          <p:cNvSpPr txBox="1"/>
          <p:nvPr/>
        </p:nvSpPr>
        <p:spPr>
          <a:xfrm>
            <a:off x="5050000" y="3004470"/>
            <a:ext cx="3700000" cy="150000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ctr">
              <a:buNone/>
            </a:pPr>
            <a:r>
              <a:rPr lang="en-US" sz="900" b="1" i="1" dirty="0">
                <a:solidFill>
                  <a:srgbClr val="000000"/>
                </a:solidFill>
                <a:latin typeface="Lato"/>
                <a:cs typeface="Lato"/>
              </a:rPr>
              <a:t>TABLE II: Area (µm²) &amp; power (mW); 7 nm synth., 28 nm est.</a:t>
            </a:r>
          </a:p>
        </p:txBody>
      </p:sp>
      <p:sp>
        <p:nvSpPr>
          <p:cNvPr id="812" name="noteII"/>
          <p:cNvSpPr txBox="1"/>
          <p:nvPr/>
        </p:nvSpPr>
        <p:spPr>
          <a:xfrm>
            <a:off x="5050000" y="4540000"/>
            <a:ext cx="3700000" cy="180000"/>
          </a:xfrm>
          <a:prstGeom prst="rect">
            <a:avLst/>
          </a:prstGeom>
          <a:noFill/>
        </p:spPr>
        <p:txBody>
          <a:bodyPr lIns="0" tIns="0" rIns="0" bIns="0" anchor="t"/>
          <a:lstStyle/>
          <a:p>
            <a:pPr algn="l">
              <a:buNone/>
            </a:pPr>
            <a:r>
              <a:rPr lang="en-US" sz="850" i="1" dirty="0">
                <a:solidFill>
                  <a:srgbClr val="595959"/>
                </a:solidFill>
                <a:latin typeface="Lato"/>
                <a:cs typeface="Lato"/>
              </a:rPr>
              <a:t>Total die area: 0.160 mm² (7 nm), ~1.35 mm² (28 nm)</a:t>
            </a:r>
          </a:p>
        </p:txBody>
      </p:sp>
      <p:pic>
        <p:nvPicPr>
          <p:cNvPr id="900" name="TableI_im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8021" y="920000"/>
            <a:ext cx="2730000" cy="2050000"/>
          </a:xfrm>
          <a:prstGeom prst="rect">
            <a:avLst/>
          </a:prstGeom>
        </p:spPr>
      </p:pic>
      <p:pic>
        <p:nvPicPr>
          <p:cNvPr id="901" name="TableII_im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0000" y="3170000"/>
            <a:ext cx="3660000" cy="132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810" grpId="0"/>
      <p:bldP spid="811" grpId="0"/>
      <p:bldP spid="81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" name="L1 axes+baselin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00" y="1500000"/>
            <a:ext cx="8744000" cy="2574000"/>
          </a:xfrm>
          <a:prstGeom prst="rect">
            <a:avLst/>
          </a:prstGeom>
        </p:spPr>
      </p:pic>
      <p:pic>
        <p:nvPicPr>
          <p:cNvPr id="932" name="L2 SegFol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00" y="1500000"/>
            <a:ext cx="8744000" cy="2574000"/>
          </a:xfrm>
          <a:prstGeom prst="rect">
            <a:avLst/>
          </a:prstGeom>
        </p:spPr>
      </p:pic>
      <p:pic>
        <p:nvPicPr>
          <p:cNvPr id="933" name="L3 GeoMea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00" y="1500000"/>
            <a:ext cx="8744000" cy="2574000"/>
          </a:xfrm>
          <a:prstGeom prst="rect">
            <a:avLst/>
          </a:prstGeom>
        </p:spPr>
      </p:pic>
      <p:sp>
        <p:nvSpPr>
          <p:cNvPr id="277" name="Google Shape;277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Overall Performance</a:t>
            </a:r>
            <a:endParaRPr dirty="0"/>
          </a:p>
        </p:txBody>
      </p:sp>
      <p:sp>
        <p:nvSpPr>
          <p:cNvPr id="279" name="Google Shape;27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56</a:t>
            </a:fld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3D2046-A1BC-AC42-3115-81C90B94F1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>
          <a:extLst>
            <a:ext uri="{FF2B5EF4-FFF2-40B4-BE49-F238E27FC236}">
              <a16:creationId xmlns:a16="http://schemas.microsoft.com/office/drawing/2014/main" id="{2F0B9904-9429-AAEE-77F6-98DED54BA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3" name="L3 +Spatial Foldi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710" y="1447862"/>
            <a:ext cx="6300580" cy="2820476"/>
          </a:xfrm>
          <a:prstGeom prst="rect">
            <a:avLst/>
          </a:prstGeom>
        </p:spPr>
      </p:pic>
      <p:pic>
        <p:nvPicPr>
          <p:cNvPr id="914" name="L4 +IPM LU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710" y="1447862"/>
            <a:ext cx="6300580" cy="2820476"/>
          </a:xfrm>
          <a:prstGeom prst="rect">
            <a:avLst/>
          </a:prstGeom>
        </p:spPr>
      </p:pic>
      <p:pic>
        <p:nvPicPr>
          <p:cNvPr id="915" name="L5 +Select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1710" y="1447862"/>
            <a:ext cx="6300580" cy="2820476"/>
          </a:xfrm>
          <a:prstGeom prst="rect">
            <a:avLst/>
          </a:prstGeom>
        </p:spPr>
      </p:pic>
      <p:pic>
        <p:nvPicPr>
          <p:cNvPr id="911" name="L1 axes+Bas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1710" y="1447862"/>
            <a:ext cx="6300580" cy="2820476"/>
          </a:xfrm>
          <a:prstGeom prst="rect">
            <a:avLst/>
          </a:prstGeom>
        </p:spPr>
      </p:pic>
      <p:pic>
        <p:nvPicPr>
          <p:cNvPr id="912" name="L2 +SegmentBC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1710" y="1447862"/>
            <a:ext cx="6300580" cy="2820476"/>
          </a:xfrm>
          <a:prstGeom prst="rect">
            <a:avLst/>
          </a:prstGeom>
        </p:spPr>
      </p:pic>
      <p:sp>
        <p:nvSpPr>
          <p:cNvPr id="277" name="Google Shape;277;p36">
            <a:extLst>
              <a:ext uri="{FF2B5EF4-FFF2-40B4-BE49-F238E27FC236}">
                <a16:creationId xmlns:a16="http://schemas.microsoft.com/office/drawing/2014/main" id="{84B4954E-1FC7-2E31-1985-A39842CF6E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Ablation</a:t>
            </a:r>
            <a:endParaRPr dirty="0"/>
          </a:p>
        </p:txBody>
      </p:sp>
      <p:sp>
        <p:nvSpPr>
          <p:cNvPr id="279" name="Google Shape;279;p36">
            <a:extLst>
              <a:ext uri="{FF2B5EF4-FFF2-40B4-BE49-F238E27FC236}">
                <a16:creationId xmlns:a16="http://schemas.microsoft.com/office/drawing/2014/main" id="{C867C8F9-AE63-9075-71BE-A3C8DAC8FF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57</a:t>
            </a:fld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E2D525-08D5-A108-5D5F-034BE36AA2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892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>
          <a:extLst>
            <a:ext uri="{FF2B5EF4-FFF2-40B4-BE49-F238E27FC236}">
              <a16:creationId xmlns:a16="http://schemas.microsoft.com/office/drawing/2014/main" id="{19AB7FB3-5D64-C148-2439-CD3FF9942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" name="Sensitivity figur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3782" y="1443960"/>
            <a:ext cx="5136436" cy="2793022"/>
          </a:xfrm>
          <a:prstGeom prst="rect">
            <a:avLst/>
          </a:prstGeom>
        </p:spPr>
      </p:pic>
      <p:sp>
        <p:nvSpPr>
          <p:cNvPr id="277" name="Google Shape;277;p36">
            <a:extLst>
              <a:ext uri="{FF2B5EF4-FFF2-40B4-BE49-F238E27FC236}">
                <a16:creationId xmlns:a16="http://schemas.microsoft.com/office/drawing/2014/main" id="{CF0D1CC4-4635-3F2C-5586-257DB65843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Sensitivity Studies</a:t>
            </a:r>
            <a:endParaRPr dirty="0"/>
          </a:p>
        </p:txBody>
      </p:sp>
      <p:sp>
        <p:nvSpPr>
          <p:cNvPr id="279" name="Google Shape;279;p36">
            <a:extLst>
              <a:ext uri="{FF2B5EF4-FFF2-40B4-BE49-F238E27FC236}">
                <a16:creationId xmlns:a16="http://schemas.microsoft.com/office/drawing/2014/main" id="{E12ACE0B-2352-846A-F557-039A5F21F8F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58</a:t>
            </a:fld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32CFA6-F512-528A-7E49-BF9BD7EF9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7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50" name="Highlight highly sparse"/>
          <p:cNvSpPr/>
          <p:nvPr/>
        </p:nvSpPr>
        <p:spPr>
          <a:xfrm>
            <a:off x="2714444" y="1831138"/>
            <a:ext cx="689155" cy="1843395"/>
          </a:xfrm>
          <a:prstGeom prst="rect">
            <a:avLst/>
          </a:prstGeom>
          <a:solidFill>
            <a:srgbClr val="C2185B">
              <a:alpha val="11000"/>
            </a:srgbClr>
          </a:solidFill>
          <a:ln w="19050">
            <a:solidFill>
              <a:srgbClr val="C2185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51" name="Highlight pure dense"/>
          <p:cNvSpPr/>
          <p:nvPr/>
        </p:nvSpPr>
        <p:spPr>
          <a:xfrm>
            <a:off x="6819899" y="2571750"/>
            <a:ext cx="252019" cy="1204383"/>
          </a:xfrm>
          <a:prstGeom prst="rect">
            <a:avLst/>
          </a:prstGeom>
          <a:solidFill>
            <a:srgbClr val="C2185B">
              <a:alpha val="11000"/>
            </a:srgbClr>
          </a:solidFill>
          <a:ln w="19050">
            <a:solidFill>
              <a:srgbClr val="C2185B"/>
            </a:solidFill>
          </a:ln>
        </p:spPr>
        <p:txBody>
          <a:bodyPr/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073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" grpId="0" animBg="1"/>
      <p:bldP spid="95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</a:t>
            </a:r>
            <a:endParaRPr dirty="0"/>
          </a:p>
        </p:txBody>
      </p:sp>
      <p:sp>
        <p:nvSpPr>
          <p:cNvPr id="309" name="Google Shape;309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59</a:t>
            </a:fld>
            <a:endParaRPr/>
          </a:p>
        </p:txBody>
      </p:sp>
      <p:sp>
        <p:nvSpPr>
          <p:cNvPr id="960" name="acc0"/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61" name="acc1"/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62" name="acc2"/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pic>
        <p:nvPicPr>
          <p:cNvPr id="700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320" name="lead"/>
          <p:cNvSpPr txBox="1"/>
          <p:nvPr/>
        </p:nvSpPr>
        <p:spPr>
          <a:xfrm>
            <a:off x="420000" y="1500000"/>
            <a:ext cx="4830000" cy="950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16000"/>
              </a:lnSpc>
              <a:buNone/>
            </a:pPr>
            <a:r>
              <a:rPr lang="en-US" sz="2050" b="1" dirty="0">
                <a:solidFill>
                  <a:srgbClr val="273A42"/>
                </a:solidFill>
                <a:latin typeface="Lato"/>
                <a:cs typeface="Lato"/>
              </a:rPr>
              <a:t>Dynamism is essential for data-dependent sparsity in SpGEMM.</a:t>
            </a:r>
          </a:p>
        </p:txBody>
      </p:sp>
      <p:sp>
        <p:nvSpPr>
          <p:cNvPr id="330" name="mk"/>
          <p:cNvSpPr/>
          <p:nvPr/>
        </p:nvSpPr>
        <p:spPr>
          <a:xfrm>
            <a:off x="470000" y="2680000"/>
            <a:ext cx="120000" cy="120000"/>
          </a:xfrm>
          <a:prstGeom prst="rect">
            <a:avLst/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31" name="p1"/>
          <p:cNvSpPr txBox="1"/>
          <p:nvPr/>
        </p:nvSpPr>
        <p:spPr>
          <a:xfrm>
            <a:off x="730000" y="2620000"/>
            <a:ext cx="4520000" cy="560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16000"/>
              </a:lnSpc>
              <a:buNone/>
            </a:pPr>
            <a:r>
              <a:rPr lang="en-US" sz="1650" b="1" dirty="0">
                <a:solidFill>
                  <a:srgbClr val="0F6FA3"/>
                </a:solidFill>
                <a:latin typeface="Lato"/>
                <a:cs typeface="Lato"/>
              </a:rPr>
              <a:t>Dynamic scheduling</a:t>
            </a:r>
            <a:r>
              <a:rPr lang="en-US" sz="1650" dirty="0">
                <a:solidFill>
                  <a:srgbClr val="273A42"/>
                </a:solidFill>
                <a:latin typeface="Lato"/>
                <a:cs typeface="Lato"/>
              </a:rPr>
              <a:t> improves data reuse and parallelism.</a:t>
            </a:r>
          </a:p>
        </p:txBody>
      </p:sp>
      <p:sp>
        <p:nvSpPr>
          <p:cNvPr id="332" name="mk"/>
          <p:cNvSpPr/>
          <p:nvPr/>
        </p:nvSpPr>
        <p:spPr>
          <a:xfrm>
            <a:off x="470000" y="3360000"/>
            <a:ext cx="120000" cy="120000"/>
          </a:xfrm>
          <a:prstGeom prst="rect">
            <a:avLst/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33" name="p2"/>
          <p:cNvSpPr txBox="1"/>
          <p:nvPr/>
        </p:nvSpPr>
        <p:spPr>
          <a:xfrm>
            <a:off x="730000" y="3300000"/>
            <a:ext cx="4520000" cy="700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16000"/>
              </a:lnSpc>
              <a:buNone/>
            </a:pPr>
            <a:r>
              <a:rPr lang="en-US" sz="1650" b="1" dirty="0">
                <a:solidFill>
                  <a:srgbClr val="0F6FA3"/>
                </a:solidFill>
                <a:latin typeface="Lato"/>
                <a:cs typeface="Lato"/>
              </a:rPr>
              <a:t>Dynamic redistribution &amp; mapping</a:t>
            </a:r>
            <a:r>
              <a:rPr lang="en-US" sz="1650" dirty="0">
                <a:solidFill>
                  <a:srgbClr val="273A42"/>
                </a:solidFill>
                <a:latin typeface="Lato"/>
                <a:cs typeface="Lato"/>
              </a:rPr>
              <a:t> absorb sparsity-induced irregularity at runtime.</a:t>
            </a:r>
          </a:p>
        </p:txBody>
      </p:sp>
      <p:sp>
        <p:nvSpPr>
          <p:cNvPr id="350" name="vdiv"/>
          <p:cNvSpPr/>
          <p:nvPr/>
        </p:nvSpPr>
        <p:spPr>
          <a:xfrm>
            <a:off x="5520000" y="1620000"/>
            <a:ext cx="13000" cy="2520000"/>
          </a:xfrm>
          <a:prstGeom prst="rect">
            <a:avLst/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51" name="bignum"/>
          <p:cNvSpPr txBox="1"/>
          <p:nvPr/>
        </p:nvSpPr>
        <p:spPr>
          <a:xfrm>
            <a:off x="5680000" y="1760000"/>
            <a:ext cx="3100000" cy="1150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16000"/>
              </a:lnSpc>
              <a:buNone/>
            </a:pPr>
            <a:r>
              <a:rPr lang="en-US" sz="6000" b="1" dirty="0">
                <a:solidFill>
                  <a:srgbClr val="0F6FA3"/>
                </a:solidFill>
                <a:latin typeface="Lato"/>
                <a:cs typeface="Lato"/>
              </a:rPr>
              <a:t>1.95×</a:t>
            </a:r>
          </a:p>
        </p:txBody>
      </p:sp>
      <p:sp>
        <p:nvSpPr>
          <p:cNvPr id="352" name="lbl1"/>
          <p:cNvSpPr txBox="1"/>
          <p:nvPr/>
        </p:nvSpPr>
        <p:spPr>
          <a:xfrm>
            <a:off x="5680000" y="2980000"/>
            <a:ext cx="3100000" cy="500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16000"/>
              </a:lnSpc>
              <a:buNone/>
            </a:pPr>
            <a:r>
              <a:rPr lang="en-US" sz="1400" dirty="0">
                <a:solidFill>
                  <a:srgbClr val="5A6B72"/>
                </a:solidFill>
                <a:latin typeface="Lato"/>
                <a:cs typeface="Lato"/>
              </a:rPr>
              <a:t>geomean speedup over SOTA accelerators</a:t>
            </a:r>
          </a:p>
        </p:txBody>
      </p:sp>
      <p:sp>
        <p:nvSpPr>
          <p:cNvPr id="353" name="lbl2"/>
          <p:cNvSpPr txBox="1"/>
          <p:nvPr/>
        </p:nvSpPr>
        <p:spPr>
          <a:xfrm>
            <a:off x="5680000" y="3560000"/>
            <a:ext cx="3100000" cy="500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16000"/>
              </a:lnSpc>
              <a:buNone/>
            </a:pPr>
            <a:r>
              <a:rPr lang="en-US" sz="1700" b="1" dirty="0">
                <a:solidFill>
                  <a:srgbClr val="187CB8"/>
                </a:solidFill>
                <a:latin typeface="Lato"/>
                <a:cs typeface="Lato"/>
              </a:rPr>
              <a:t>5.3×</a:t>
            </a:r>
            <a:r>
              <a:rPr lang="en-US" sz="1450" dirty="0">
                <a:solidFill>
                  <a:srgbClr val="5A6B72"/>
                </a:solidFill>
                <a:latin typeface="Lato"/>
                <a:cs typeface="Lato"/>
              </a:rPr>
              <a:t> over the best static dataflow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FB4B8-0895-8C41-144D-CA64D26F6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B0B5-99FD-20C1-7F81-34FBA2041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Static</a:t>
            </a:r>
            <a:r>
              <a:rPr lang="zh-CN" altLang="en-US" dirty="0"/>
              <a:t> </a:t>
            </a:r>
            <a:r>
              <a:rPr lang="en-US" altLang="zh-CN" dirty="0"/>
              <a:t>vs.</a:t>
            </a:r>
            <a:r>
              <a:rPr lang="zh-CN" altLang="en-US" dirty="0"/>
              <a:t> </a:t>
            </a:r>
            <a:r>
              <a:rPr lang="en-US" altLang="zh-CN" dirty="0"/>
              <a:t>Dynamic</a:t>
            </a:r>
            <a:r>
              <a:rPr lang="zh-CN" altLang="en-US" dirty="0"/>
              <a:t> </a:t>
            </a:r>
            <a:r>
              <a:rPr lang="en-US" altLang="zh-CN" dirty="0"/>
              <a:t>Dataflow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Architecture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B4076-C331-F392-9540-27F051E169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B14A16-4AC8-804A-B3E0-711EA77997B6}"/>
              </a:ext>
            </a:extLst>
          </p:cNvPr>
          <p:cNvGrpSpPr/>
          <p:nvPr/>
        </p:nvGrpSpPr>
        <p:grpSpPr>
          <a:xfrm>
            <a:off x="1507387" y="2790820"/>
            <a:ext cx="972000" cy="1296000"/>
            <a:chOff x="1658348" y="3248900"/>
            <a:chExt cx="972000" cy="1296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36A290D-1429-F07E-DB5D-3043E1AEEC38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60A87D2-AEE5-6C46-E1A1-EAFBCF03EDCA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DE0AD24-A0CE-CF64-2793-B94BFFEE70F9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2800289-BFEB-59DD-D3BA-0CB5601B0082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E3F78C5-FA11-A8E2-02C7-5224082F625E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D2B32DB-98DE-A508-B6B9-954CBC2E2255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AA331A9-FC8C-972E-E7B7-F3F5FEABEC32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A701468-D917-1046-9A90-58E1B3080ED5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B7F8246-DF3B-0357-1488-62347C74D472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EDAA21E-8A39-4292-BAC7-9C75E134D149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AB7A0C7-F468-2AC6-61D4-2F1FFBBD3E46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F0ED937-D6B5-EF75-1294-69D00DF53AEC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8C159A6-0EC9-68FA-9FFE-9B64DC35A609}"/>
              </a:ext>
            </a:extLst>
          </p:cNvPr>
          <p:cNvGrpSpPr/>
          <p:nvPr/>
        </p:nvGrpSpPr>
        <p:grpSpPr>
          <a:xfrm>
            <a:off x="2803387" y="1488994"/>
            <a:ext cx="1296000" cy="972000"/>
            <a:chOff x="2879570" y="2290750"/>
            <a:chExt cx="1296000" cy="97200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74E56E1-6532-8022-70AB-2E5AB944724E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2446573-4B5A-353B-BAD7-EF448AF54722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C942DA5-FAE3-E798-BE74-59EDEB5F78EE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52A83197-5668-567D-336E-07485E00032F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6F7F0DA-19E5-822E-3921-2A8146A529DC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582F542-8C2A-A36B-DBA5-5860F02EC5E3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F4814FA-5B21-74F9-BC80-55332014CD58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5C1CD54-6B32-5C38-D95B-DD24701A989B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948E302-E51B-C865-F300-4A880D41BEB7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89F03B1-DF9A-BC74-CBDE-8445BF361257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F0F4A59-F0D7-BE26-DD8A-5AC7E1A9C300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BB08875-87FC-CCBB-B9C6-4630048ED7DA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AC9560F9-FF54-ED28-02A2-F8DDEA837A61}"/>
              </a:ext>
            </a:extLst>
          </p:cNvPr>
          <p:cNvGrpSpPr/>
          <p:nvPr/>
        </p:nvGrpSpPr>
        <p:grpSpPr>
          <a:xfrm>
            <a:off x="2803387" y="2784994"/>
            <a:ext cx="1296000" cy="1296001"/>
            <a:chOff x="2887928" y="3434873"/>
            <a:chExt cx="1296000" cy="1296001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A221149-D71E-C8C4-F79C-1EF337EA5621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9B29A9D-F7E5-662D-03A7-FCF397B32E62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6EAF1A29-09D7-49FF-F1EE-652928E27028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A9FFEDD3-D66A-5FFE-117A-C0EDCB056AF7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2FCFC89-A2F7-4510-24DA-14258F72F253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8D7C0F4-EE30-D23A-73AA-C7B94D960A9D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67F5F3C4-5E4D-4686-E72C-B9D109562D6A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1F874BC-E636-5702-27F0-7F0694FD3D37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5A8E5A1-E020-2487-FF44-7E462654CB25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820720D0-59DF-DBA3-6BC3-390D5212F368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5BAD9C1-9A47-C6E8-ACFB-310C67FFB902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2CD282A-9CAC-95CE-62DB-AD6C9A636BF0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5A8727CD-7355-5661-64D5-B4FB1130B57A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492ED57-2ACA-12A6-7D13-C9EE92484483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2E18B4AB-63D1-049E-D1B9-65B8F269AC7E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02BF63A8-1F65-F946-EE83-EF87C9D3549F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CB129B79-6F5A-218F-771F-DFDB99B0E6F1}"/>
              </a:ext>
            </a:extLst>
          </p:cNvPr>
          <p:cNvSpPr txBox="1"/>
          <p:nvPr/>
        </p:nvSpPr>
        <p:spPr>
          <a:xfrm>
            <a:off x="1850495" y="408099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C983422-CE7A-4945-5A92-8F7DCDE4DA54}"/>
              </a:ext>
            </a:extLst>
          </p:cNvPr>
          <p:cNvSpPr txBox="1"/>
          <p:nvPr/>
        </p:nvSpPr>
        <p:spPr>
          <a:xfrm>
            <a:off x="3298877" y="40809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E14EE01-D667-E786-2D9C-3DF6867299FC}"/>
              </a:ext>
            </a:extLst>
          </p:cNvPr>
          <p:cNvSpPr txBox="1"/>
          <p:nvPr/>
        </p:nvSpPr>
        <p:spPr>
          <a:xfrm>
            <a:off x="3289387" y="246099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112E024-1CA4-B751-C9CA-AB5B53857AEA}"/>
              </a:ext>
            </a:extLst>
          </p:cNvPr>
          <p:cNvGrpSpPr/>
          <p:nvPr/>
        </p:nvGrpSpPr>
        <p:grpSpPr>
          <a:xfrm>
            <a:off x="5044613" y="2790820"/>
            <a:ext cx="972000" cy="1296000"/>
            <a:chOff x="1658348" y="3248900"/>
            <a:chExt cx="972000" cy="1296000"/>
          </a:xfrm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9C6F711A-F299-0FF3-4D38-9067038A7896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A9FBB6D1-FE5C-63D0-8557-BE95D1F50766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3799D8F2-3BB2-9982-B894-4644996CA09A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004DD92-2A4B-132F-02FE-B3B3FE625ABB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F7925BF6-F01F-59B0-51E2-CBBCF54D5B42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464D0FB9-2C2C-B202-441C-20849FFAB791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302E9DBB-A4CB-52C3-EAAB-2550B1419C19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B5E5F90A-52D2-3FE7-6995-6C0271870BFA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CA02F41A-79D8-708B-7A3A-9C59E612B726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52E9F8D2-F861-3296-72CE-F814F735208D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35FC644E-C543-F749-3DB1-375333202137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DE8BB65C-92C6-31BE-C1D6-D190F927E068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A169295C-CC8D-8C9F-DD2A-F0F0A05D1E0D}"/>
              </a:ext>
            </a:extLst>
          </p:cNvPr>
          <p:cNvGrpSpPr/>
          <p:nvPr/>
        </p:nvGrpSpPr>
        <p:grpSpPr>
          <a:xfrm>
            <a:off x="6340613" y="1488994"/>
            <a:ext cx="1296000" cy="972000"/>
            <a:chOff x="2879570" y="2290750"/>
            <a:chExt cx="1296000" cy="972000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DEC00368-9454-D69F-6C83-E497C5FACC9C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0743EC3F-2EB6-97BD-106A-0E6F96D992E6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51B18EC9-DFC6-5A71-A067-AFBB851576D4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8A1968ED-C5B4-14A4-E6A4-C16EAE7A87E9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A29FAB7F-EAB1-FF2E-A05A-63D1563A4EBF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B9300DD5-87FC-631B-5465-D1B69F31DECB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36FA1D75-107B-01D1-6BD4-3C1E86155E6F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706FFC9C-E960-5515-638B-3E53EAC1C0E5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316CA6E4-AD1D-B722-E69F-F0DFEA2A901A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E65DB1AE-5BCD-26F4-504D-73BCBDD65DC7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2DC0AFDC-8311-C728-BB39-632A898E8D20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EF36417D-66F3-0CBC-0B20-5E2AA54137E0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4E251FF9-D3B6-E4DA-79E7-56AB906F1649}"/>
              </a:ext>
            </a:extLst>
          </p:cNvPr>
          <p:cNvGrpSpPr/>
          <p:nvPr/>
        </p:nvGrpSpPr>
        <p:grpSpPr>
          <a:xfrm>
            <a:off x="6340613" y="2784994"/>
            <a:ext cx="1296000" cy="1296001"/>
            <a:chOff x="2887928" y="3434873"/>
            <a:chExt cx="1296000" cy="1296001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B6E803E9-26A7-A9E0-B145-8975781A4C1E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659F540D-460A-9462-6F8E-76BB9CAFCE08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5A398299-CC38-4BA8-ED1B-A95364FCC22C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21E30EEB-4547-6ED7-4402-368F80D754BF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873BD4A2-A179-F36A-AFD0-44020696B011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4DC686D9-B676-FF12-D20E-30DE2B9EA304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29785A98-AC36-B094-73B8-5381CA68ECDB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6A0419B0-2BF4-4AFE-A29D-D370B39BE650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17FC4A47-7CEA-892B-F949-46767028D8C2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FA999BE3-ABF7-5D6E-5254-5BA24D24FA6D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1B0B3356-B423-259F-7861-A8A7C7A6AAD9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71778F11-38DC-6F9A-7DC1-775ABD62483F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83139D1B-289F-C135-921D-36D9AF977B8A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812ADD80-B5D5-AACD-C489-087BD57566F4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D8CF5440-CB70-B4EA-E181-465353791640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E7571742-D197-5540-AFA4-991B74EE1EAD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90" name="TextBox 189">
            <a:extLst>
              <a:ext uri="{FF2B5EF4-FFF2-40B4-BE49-F238E27FC236}">
                <a16:creationId xmlns:a16="http://schemas.microsoft.com/office/drawing/2014/main" id="{D6E480ED-A769-0B1C-7686-1F397DBF8352}"/>
              </a:ext>
            </a:extLst>
          </p:cNvPr>
          <p:cNvSpPr txBox="1"/>
          <p:nvPr/>
        </p:nvSpPr>
        <p:spPr>
          <a:xfrm>
            <a:off x="5387721" y="408099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64E7C2EF-1078-BF82-771E-1C2565F60EF7}"/>
              </a:ext>
            </a:extLst>
          </p:cNvPr>
          <p:cNvSpPr txBox="1"/>
          <p:nvPr/>
        </p:nvSpPr>
        <p:spPr>
          <a:xfrm>
            <a:off x="6836103" y="40809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28FD350-A94A-1CC2-B945-736E56100C17}"/>
              </a:ext>
            </a:extLst>
          </p:cNvPr>
          <p:cNvSpPr txBox="1"/>
          <p:nvPr/>
        </p:nvSpPr>
        <p:spPr>
          <a:xfrm>
            <a:off x="6826613" y="246099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pic>
        <p:nvPicPr>
          <p:cNvPr id="750" name="Logo">
            <a:extLst>
              <a:ext uri="{FF2B5EF4-FFF2-40B4-BE49-F238E27FC236}">
                <a16:creationId xmlns:a16="http://schemas.microsoft.com/office/drawing/2014/main" id="{BCD0BB3C-A868-7E45-D22C-13031A03C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>
            <a:extLst>
              <a:ext uri="{FF2B5EF4-FFF2-40B4-BE49-F238E27FC236}">
                <a16:creationId xmlns:a16="http://schemas.microsoft.com/office/drawing/2014/main" id="{46A5339B-FA42-EB5C-C78E-D1BB5E62C5C9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>
            <a:extLst>
              <a:ext uri="{FF2B5EF4-FFF2-40B4-BE49-F238E27FC236}">
                <a16:creationId xmlns:a16="http://schemas.microsoft.com/office/drawing/2014/main" id="{1EBBBED9-52EE-A398-056A-A31022A9EBC6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>
            <a:extLst>
              <a:ext uri="{FF2B5EF4-FFF2-40B4-BE49-F238E27FC236}">
                <a16:creationId xmlns:a16="http://schemas.microsoft.com/office/drawing/2014/main" id="{D369F77B-7AA1-79EC-8766-BBC4EF9E012C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39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63D95-AAE4-2AC2-1AD7-A4F59AA15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9CF0F-DF0A-06D5-E7EB-6B8873C07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Static</a:t>
            </a:r>
            <a:r>
              <a:rPr lang="zh-CN" altLang="en-US" dirty="0"/>
              <a:t> </a:t>
            </a:r>
            <a:r>
              <a:rPr lang="en-US" altLang="zh-CN" dirty="0"/>
              <a:t>vs.</a:t>
            </a:r>
            <a:r>
              <a:rPr lang="zh-CN" altLang="en-US" dirty="0"/>
              <a:t> </a:t>
            </a:r>
            <a:r>
              <a:rPr lang="en-US" altLang="zh-CN" dirty="0"/>
              <a:t>Dynamic</a:t>
            </a:r>
            <a:r>
              <a:rPr lang="zh-CN" altLang="en-US" dirty="0"/>
              <a:t> </a:t>
            </a:r>
            <a:r>
              <a:rPr lang="en-US" altLang="zh-CN" dirty="0"/>
              <a:t>Dataflow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Architecture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6A3C0-F893-3224-1079-CA45330466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BE70FF-F9C3-197C-E4CA-F761B557A736}"/>
              </a:ext>
            </a:extLst>
          </p:cNvPr>
          <p:cNvGrpSpPr/>
          <p:nvPr/>
        </p:nvGrpSpPr>
        <p:grpSpPr>
          <a:xfrm>
            <a:off x="1507387" y="2790820"/>
            <a:ext cx="972000" cy="1296000"/>
            <a:chOff x="1658348" y="3248900"/>
            <a:chExt cx="972000" cy="1296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6C216E8-20A4-2678-EF90-511753EF4F5A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F88E4CE-D442-0709-3DE1-C4966E21EDED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465288F-D390-1653-DA0C-8A4B4730DFEB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A4E3690-E640-0E13-E29C-BE1CE90F28D8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1CD4531-A420-36EB-22EF-E8FA3AAA52D9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59934C0-F96F-F804-0F4A-C02E8507DD59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F2285C5-62E4-0332-C896-8C295AAF042B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743EA9F-7679-59D7-C1D4-26BAB5311D42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908E9FF-9C4E-9ACA-3082-9BA09BB10D53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A3C267E-5F28-9E65-3156-3C5B3CBA0FE0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EE52E0B-8AA7-077E-4575-C4D9BB596147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4A29288-6A1F-C4E3-B695-A2B97E8C4E8D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589BCE4-6466-4D37-0170-4CB9F4404206}"/>
              </a:ext>
            </a:extLst>
          </p:cNvPr>
          <p:cNvGrpSpPr/>
          <p:nvPr/>
        </p:nvGrpSpPr>
        <p:grpSpPr>
          <a:xfrm>
            <a:off x="2803387" y="1488994"/>
            <a:ext cx="1296000" cy="972000"/>
            <a:chOff x="2879570" y="2290750"/>
            <a:chExt cx="1296000" cy="97200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CAA4BCD-2A64-F845-47E9-7001BF548A5F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1B63A0E-C98E-2BF9-CE2C-E695D74BDDFD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1295477-7ACF-2431-53AF-68495DDCF093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71CE253-225B-F3B1-463D-C9CBE9969F8B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AF02D321-E782-C61D-F8C8-8D6E5E373401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2C04D0-DDE5-48FD-F277-8B3E274B1486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C71132E-2D1C-D0D9-7791-D20E75EAAF8D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21EECCA-9A00-F761-1206-9B57A93E8E28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93DDF12-3419-6838-4874-B78FBFEBE26F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AF428D2E-004E-323D-587D-8A2B92E383F9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AB9C7EAA-EF75-6D4E-EB44-C329BBA638C7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D77BB38-25C1-F7D2-F266-AB05F0AA7F65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816057A-95FF-D6E0-0944-4903D7361486}"/>
              </a:ext>
            </a:extLst>
          </p:cNvPr>
          <p:cNvGrpSpPr/>
          <p:nvPr/>
        </p:nvGrpSpPr>
        <p:grpSpPr>
          <a:xfrm>
            <a:off x="2803387" y="2784994"/>
            <a:ext cx="1296000" cy="1296001"/>
            <a:chOff x="2887928" y="3434873"/>
            <a:chExt cx="1296000" cy="1296001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DE55EDE-B92B-FF02-CB43-7592EEC996AE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4D8FE78-920C-846F-01A2-54CC418B7B0D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8E1E732-2589-5F43-FAD7-B3D966297E68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78B0E15-319B-16B9-657A-590F036EFF00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22CD03F-A93C-6801-2547-7A83844473B2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FF7EB39-087F-F840-8044-FC44CEAD41FB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B3D8F09-F428-10FD-736E-8E5B4B833F3B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B180054D-7867-D40B-39EE-A9D48357038A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1ECDC64-4536-5414-B1BE-5648C3F69E47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1F7233B-15AC-5036-D4B7-55930D748A4C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3E07A217-11E8-A746-D25C-9F80DC7B7265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CF98E54E-2934-F663-6DFF-D1FA64F95E5E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E7488E06-B7F0-7C8C-AFA6-2BEA13904F8A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F41CD5B-98C8-1EDC-5FF0-2CB74BC2EC97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91B4C8E6-A35A-72AA-4067-3B2A76DF80AF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75D78D40-8D24-BE5B-8377-B663E9699403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58A9CA89-EFBC-2BAA-9EA2-7006A437FEBF}"/>
              </a:ext>
            </a:extLst>
          </p:cNvPr>
          <p:cNvSpPr txBox="1"/>
          <p:nvPr/>
        </p:nvSpPr>
        <p:spPr>
          <a:xfrm>
            <a:off x="1850495" y="408099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A367F7C-D94E-E253-E7F6-969AC507024A}"/>
              </a:ext>
            </a:extLst>
          </p:cNvPr>
          <p:cNvSpPr txBox="1"/>
          <p:nvPr/>
        </p:nvSpPr>
        <p:spPr>
          <a:xfrm>
            <a:off x="3298877" y="40809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E306C1B-FA14-945A-189A-006BB15E8A4D}"/>
              </a:ext>
            </a:extLst>
          </p:cNvPr>
          <p:cNvSpPr txBox="1"/>
          <p:nvPr/>
        </p:nvSpPr>
        <p:spPr>
          <a:xfrm>
            <a:off x="3289387" y="246099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EC261A8A-D131-81FD-CEE0-905CC50E356C}"/>
              </a:ext>
            </a:extLst>
          </p:cNvPr>
          <p:cNvGrpSpPr/>
          <p:nvPr/>
        </p:nvGrpSpPr>
        <p:grpSpPr>
          <a:xfrm>
            <a:off x="5044613" y="2790820"/>
            <a:ext cx="972000" cy="1296000"/>
            <a:chOff x="1658348" y="3248900"/>
            <a:chExt cx="972000" cy="1296000"/>
          </a:xfrm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C2D1413C-4FCF-8BA7-7DCE-590C5F4A0A9A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5932939A-EDE9-16C1-B0FD-26475EE0EE67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8F04278A-4C30-CE45-DD4E-B95CA6918AAC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38C94BFD-E2C7-CD20-0BB5-8370F739718A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7CDB0D6C-9E88-562F-0D7B-1B79351DBBED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CE98D9F9-D795-BA3B-8E5F-A18D79295D0A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1B3D962F-78BF-7C9B-668C-F00E4EB914BA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F5C6B114-639E-EACE-6432-832E818E2740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847CC1F2-38AE-54F2-5458-7C7DFD81AC84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4E4CF237-401D-4309-7899-97352B920B46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E5B2238F-3AC0-A556-CBEF-EFE0BFBF5BE9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4C80D585-866A-9B90-629B-1759E3AC84C5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873C90D1-1DB4-E8DD-932C-6D8A97E8211C}"/>
              </a:ext>
            </a:extLst>
          </p:cNvPr>
          <p:cNvGrpSpPr/>
          <p:nvPr/>
        </p:nvGrpSpPr>
        <p:grpSpPr>
          <a:xfrm>
            <a:off x="6340613" y="1488994"/>
            <a:ext cx="1296000" cy="972000"/>
            <a:chOff x="2879570" y="2290750"/>
            <a:chExt cx="1296000" cy="972000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07FDDDBC-5D99-46B5-75B1-A4F320E3AD25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9816B067-10E8-717D-B400-78C93E140C9C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87AAC76F-4509-AB97-4527-F21806C181F7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A2E3639C-3B4D-360C-E3F5-D8165ABD81E0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7EF1328D-B754-D5F7-51C8-C5F4C15DB892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8D7A8750-DD61-D268-FC48-826D2BB07F25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091D72CA-028F-5826-376C-94D1ABDCBCD7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40C7A70F-EC42-4DE0-B038-B0AE558550AB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0EF12FE1-526A-806B-A052-D60869E1B09E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9CE6018E-AF6A-8997-BE16-04C3F136560A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B6AF2628-B330-36E9-78F4-C46461EE1F79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F4A0C607-3230-2CD3-552A-4D4F77D03EB5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168E8E3C-5038-54D6-90C7-F40F0B315C33}"/>
              </a:ext>
            </a:extLst>
          </p:cNvPr>
          <p:cNvGrpSpPr/>
          <p:nvPr/>
        </p:nvGrpSpPr>
        <p:grpSpPr>
          <a:xfrm>
            <a:off x="6340613" y="2784994"/>
            <a:ext cx="1296000" cy="1296001"/>
            <a:chOff x="2887928" y="3434873"/>
            <a:chExt cx="1296000" cy="1296001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62027AEA-90FF-DE31-F747-380FAB21AF3D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4F80608E-6960-FE07-56DD-3D7E2C96673B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954FE103-E581-25E2-FE2B-621551C87C20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4D03A39B-E152-352D-EAA4-AC19CCD05FFD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837126E6-B0E4-D971-B09D-0AC65B2FC17A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F2E2788-A234-7679-CE1D-EA3FEA899B76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275FB8EA-37B0-3ECA-BE47-DA28A50136F4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604477A1-4507-1814-E368-5FB30F52508E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F2FF9750-F935-FD7A-87D3-D67F20344601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E07BB42A-6310-43D3-D5FE-FCF49DA2A2DC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B32CBA13-A23A-F9BF-4FE0-CBEABB2FF8E3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6FF4A422-E1B6-CCC5-8D2F-95FF8C939B10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FDB31F4C-212B-A0EA-CD7B-F35224591E37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BA0FF5D9-3D7E-21CC-913E-DE84FB3CCF02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322F5B1A-08C7-B3DD-F0B9-D593CB918E8B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9A2B4E60-24EB-F495-7697-203AC04A04D5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90" name="TextBox 189">
            <a:extLst>
              <a:ext uri="{FF2B5EF4-FFF2-40B4-BE49-F238E27FC236}">
                <a16:creationId xmlns:a16="http://schemas.microsoft.com/office/drawing/2014/main" id="{AD181EC5-EA4F-4264-CBED-7ED88401A11C}"/>
              </a:ext>
            </a:extLst>
          </p:cNvPr>
          <p:cNvSpPr txBox="1"/>
          <p:nvPr/>
        </p:nvSpPr>
        <p:spPr>
          <a:xfrm>
            <a:off x="5387721" y="408099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BDD768EE-1CF7-DF4C-E43F-A36895950CEB}"/>
              </a:ext>
            </a:extLst>
          </p:cNvPr>
          <p:cNvSpPr txBox="1"/>
          <p:nvPr/>
        </p:nvSpPr>
        <p:spPr>
          <a:xfrm>
            <a:off x="6836103" y="40809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72FD6014-5049-E377-7DEA-AB13F4486BBC}"/>
              </a:ext>
            </a:extLst>
          </p:cNvPr>
          <p:cNvSpPr txBox="1"/>
          <p:nvPr/>
        </p:nvSpPr>
        <p:spPr>
          <a:xfrm>
            <a:off x="6826613" y="246099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pic>
        <p:nvPicPr>
          <p:cNvPr id="750" name="Logo">
            <a:extLst>
              <a:ext uri="{FF2B5EF4-FFF2-40B4-BE49-F238E27FC236}">
                <a16:creationId xmlns:a16="http://schemas.microsoft.com/office/drawing/2014/main" id="{83488C5B-C9AE-10AC-4883-10A650339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>
            <a:extLst>
              <a:ext uri="{FF2B5EF4-FFF2-40B4-BE49-F238E27FC236}">
                <a16:creationId xmlns:a16="http://schemas.microsoft.com/office/drawing/2014/main" id="{156CEF7D-C3D5-0ED0-9FAE-B0428E8D3DF5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>
            <a:extLst>
              <a:ext uri="{FF2B5EF4-FFF2-40B4-BE49-F238E27FC236}">
                <a16:creationId xmlns:a16="http://schemas.microsoft.com/office/drawing/2014/main" id="{9D96D5C9-033A-E61C-C053-8A4598D21D37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>
            <a:extLst>
              <a:ext uri="{FF2B5EF4-FFF2-40B4-BE49-F238E27FC236}">
                <a16:creationId xmlns:a16="http://schemas.microsoft.com/office/drawing/2014/main" id="{448FFF5D-2C30-AB7A-246B-C41C9EFACC2B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82C615-DE4C-4AD0-A6A5-50CBBCB397D1}"/>
              </a:ext>
            </a:extLst>
          </p:cNvPr>
          <p:cNvSpPr txBox="1"/>
          <p:nvPr/>
        </p:nvSpPr>
        <p:spPr>
          <a:xfrm>
            <a:off x="1349526" y="1827311"/>
            <a:ext cx="1275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Lato" panose="020F0502020204030203" pitchFamily="34" charset="77"/>
              </a:rPr>
              <a:t>Static</a:t>
            </a:r>
            <a:endParaRPr lang="en-CN" b="1" dirty="0">
              <a:latin typeface="Lato" panose="020F0502020204030203" pitchFamily="34" charset="77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DC0E1B1-0D89-DFE3-BADA-AD9882E21649}"/>
              </a:ext>
            </a:extLst>
          </p:cNvPr>
          <p:cNvCxnSpPr>
            <a:cxnSpLocks/>
          </p:cNvCxnSpPr>
          <p:nvPr/>
        </p:nvCxnSpPr>
        <p:spPr>
          <a:xfrm>
            <a:off x="2965296" y="1651322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F875D3E-9245-0ACC-2CA7-F70873EAE41C}"/>
              </a:ext>
            </a:extLst>
          </p:cNvPr>
          <p:cNvCxnSpPr>
            <a:cxnSpLocks/>
          </p:cNvCxnSpPr>
          <p:nvPr/>
        </p:nvCxnSpPr>
        <p:spPr>
          <a:xfrm>
            <a:off x="2965296" y="1981200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7C965D2-5988-F5C9-DF9E-3D47E99708A5}"/>
              </a:ext>
            </a:extLst>
          </p:cNvPr>
          <p:cNvCxnSpPr>
            <a:cxnSpLocks/>
          </p:cNvCxnSpPr>
          <p:nvPr/>
        </p:nvCxnSpPr>
        <p:spPr>
          <a:xfrm>
            <a:off x="2965296" y="2309150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EBD4CCB-7281-38B5-F41E-6EAB1B572B93}"/>
              </a:ext>
            </a:extLst>
          </p:cNvPr>
          <p:cNvCxnSpPr>
            <a:cxnSpLocks/>
          </p:cNvCxnSpPr>
          <p:nvPr/>
        </p:nvCxnSpPr>
        <p:spPr>
          <a:xfrm>
            <a:off x="2965296" y="2953474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5CD16E9-E8CF-D8DA-E31C-6A160990C957}"/>
              </a:ext>
            </a:extLst>
          </p:cNvPr>
          <p:cNvCxnSpPr>
            <a:cxnSpLocks/>
          </p:cNvCxnSpPr>
          <p:nvPr/>
        </p:nvCxnSpPr>
        <p:spPr>
          <a:xfrm>
            <a:off x="2965296" y="3283352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E94B346-EEDF-8A22-1B54-61475E8D25F4}"/>
              </a:ext>
            </a:extLst>
          </p:cNvPr>
          <p:cNvCxnSpPr>
            <a:cxnSpLocks/>
          </p:cNvCxnSpPr>
          <p:nvPr/>
        </p:nvCxnSpPr>
        <p:spPr>
          <a:xfrm>
            <a:off x="2965296" y="3611302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310E7D1-5D6A-F386-75B2-20F1112CAE26}"/>
              </a:ext>
            </a:extLst>
          </p:cNvPr>
          <p:cNvCxnSpPr>
            <a:cxnSpLocks/>
          </p:cNvCxnSpPr>
          <p:nvPr/>
        </p:nvCxnSpPr>
        <p:spPr>
          <a:xfrm>
            <a:off x="2965296" y="3929605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B9C9E18-4D03-A82C-69A8-51B5A3704BD3}"/>
              </a:ext>
            </a:extLst>
          </p:cNvPr>
          <p:cNvCxnSpPr>
            <a:cxnSpLocks/>
          </p:cNvCxnSpPr>
          <p:nvPr/>
        </p:nvCxnSpPr>
        <p:spPr>
          <a:xfrm>
            <a:off x="1653047" y="2953474"/>
            <a:ext cx="66868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96B0888-831A-57BE-770C-ACEE717556F2}"/>
              </a:ext>
            </a:extLst>
          </p:cNvPr>
          <p:cNvCxnSpPr>
            <a:cxnSpLocks/>
          </p:cNvCxnSpPr>
          <p:nvPr/>
        </p:nvCxnSpPr>
        <p:spPr>
          <a:xfrm>
            <a:off x="1663092" y="3279494"/>
            <a:ext cx="66868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816F95B-1748-6189-978E-D1F62A9DBEF2}"/>
              </a:ext>
            </a:extLst>
          </p:cNvPr>
          <p:cNvCxnSpPr>
            <a:cxnSpLocks/>
          </p:cNvCxnSpPr>
          <p:nvPr/>
        </p:nvCxnSpPr>
        <p:spPr>
          <a:xfrm>
            <a:off x="1663092" y="3611302"/>
            <a:ext cx="66868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1FAFA08-C223-CA0E-5551-1B05D4308A3A}"/>
              </a:ext>
            </a:extLst>
          </p:cNvPr>
          <p:cNvCxnSpPr>
            <a:cxnSpLocks/>
          </p:cNvCxnSpPr>
          <p:nvPr/>
        </p:nvCxnSpPr>
        <p:spPr>
          <a:xfrm>
            <a:off x="1663092" y="3929605"/>
            <a:ext cx="66868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34CD56E-2871-28E2-935F-3E0C958CD06D}"/>
              </a:ext>
            </a:extLst>
          </p:cNvPr>
          <p:cNvCxnSpPr>
            <a:cxnSpLocks/>
          </p:cNvCxnSpPr>
          <p:nvPr/>
        </p:nvCxnSpPr>
        <p:spPr>
          <a:xfrm flipH="1">
            <a:off x="1663092" y="2954228"/>
            <a:ext cx="658635" cy="325266"/>
          </a:xfrm>
          <a:prstGeom prst="straightConnector1">
            <a:avLst/>
          </a:prstGeom>
          <a:ln w="19050">
            <a:solidFill>
              <a:schemeClr val="dk1">
                <a:shade val="95000"/>
                <a:satMod val="105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ECC4720-9ADE-A363-1DA9-EB5900A5D759}"/>
              </a:ext>
            </a:extLst>
          </p:cNvPr>
          <p:cNvCxnSpPr>
            <a:cxnSpLocks/>
          </p:cNvCxnSpPr>
          <p:nvPr/>
        </p:nvCxnSpPr>
        <p:spPr>
          <a:xfrm flipH="1">
            <a:off x="1663092" y="3278907"/>
            <a:ext cx="658635" cy="325266"/>
          </a:xfrm>
          <a:prstGeom prst="straightConnector1">
            <a:avLst/>
          </a:prstGeom>
          <a:ln w="19050">
            <a:solidFill>
              <a:schemeClr val="dk1">
                <a:shade val="95000"/>
                <a:satMod val="105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F5D905E-9D77-AC68-B619-CBBACDA786E6}"/>
              </a:ext>
            </a:extLst>
          </p:cNvPr>
          <p:cNvCxnSpPr>
            <a:cxnSpLocks/>
          </p:cNvCxnSpPr>
          <p:nvPr/>
        </p:nvCxnSpPr>
        <p:spPr>
          <a:xfrm flipH="1">
            <a:off x="1660582" y="3619404"/>
            <a:ext cx="658635" cy="303658"/>
          </a:xfrm>
          <a:prstGeom prst="straightConnector1">
            <a:avLst/>
          </a:prstGeom>
          <a:ln w="19050">
            <a:solidFill>
              <a:schemeClr val="dk1">
                <a:shade val="95000"/>
                <a:satMod val="105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6992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E5103-AED8-E956-041E-F1CCCD7A8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54F97-BEDA-4156-C498-25B278E98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Static</a:t>
            </a:r>
            <a:r>
              <a:rPr lang="zh-CN" altLang="en-US" dirty="0"/>
              <a:t> </a:t>
            </a:r>
            <a:r>
              <a:rPr lang="en-US" altLang="zh-CN" dirty="0"/>
              <a:t>vs.</a:t>
            </a:r>
            <a:r>
              <a:rPr lang="zh-CN" altLang="en-US" dirty="0"/>
              <a:t> </a:t>
            </a:r>
            <a:r>
              <a:rPr lang="en-US" altLang="zh-CN" dirty="0"/>
              <a:t>Dynamic</a:t>
            </a:r>
            <a:r>
              <a:rPr lang="zh-CN" altLang="en-US" dirty="0"/>
              <a:t> </a:t>
            </a:r>
            <a:r>
              <a:rPr lang="en-US" altLang="zh-CN" dirty="0"/>
              <a:t>Dataflow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Spatial</a:t>
            </a:r>
            <a:r>
              <a:rPr lang="zh-CN" altLang="en-US" dirty="0"/>
              <a:t> </a:t>
            </a:r>
            <a:r>
              <a:rPr lang="en-US" altLang="zh-CN" dirty="0"/>
              <a:t>Architecture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39D15-5381-55B3-AA80-3B426C968E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F4BEEB-7B98-0F0C-E93A-3DFC6ECF3210}"/>
              </a:ext>
            </a:extLst>
          </p:cNvPr>
          <p:cNvGrpSpPr/>
          <p:nvPr/>
        </p:nvGrpSpPr>
        <p:grpSpPr>
          <a:xfrm>
            <a:off x="1507387" y="2790820"/>
            <a:ext cx="972000" cy="1296000"/>
            <a:chOff x="1658348" y="3248900"/>
            <a:chExt cx="972000" cy="1296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5E40B8C-7D0D-393B-C2F7-2DBD57D97890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ED3FEBE-D19A-0848-5F89-1EC18EAD0D4F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51D7E99-9C3D-F977-C418-4D9DA477D503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CEFA80A-988E-310E-3B68-7C967E7C3C38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53B5252-2C69-6A54-6FBD-285F409D1C58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79C30C6-FC93-C6D1-76C6-C620F0C47F49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74D9E0C-911B-A583-DD53-26E84A7B1D24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FDE9EC8-C6DE-1894-26C0-0957A493DD5E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DD01B49-5F4A-DE6A-CFE2-31765097B92A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6688625-754E-A8BB-3991-075AE1ADD6E5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8A63FF0-5355-A08C-F404-10CBEE37E7D2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08C2273-C221-247D-4D71-25D9932E4CB5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E2E5F65-9E07-0C56-FF24-3F9604B8C11D}"/>
              </a:ext>
            </a:extLst>
          </p:cNvPr>
          <p:cNvGrpSpPr/>
          <p:nvPr/>
        </p:nvGrpSpPr>
        <p:grpSpPr>
          <a:xfrm>
            <a:off x="2803387" y="1488994"/>
            <a:ext cx="1296000" cy="972000"/>
            <a:chOff x="2879570" y="2290750"/>
            <a:chExt cx="1296000" cy="97200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D01D6F3-5DEB-EA7C-49A7-B23675AA2F44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CBF72E4-B95F-E6A0-48BF-5A9279B9BA13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2916F318-A95F-7AA3-8780-016675BC4C14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BD79F54-1593-6D4B-6759-B7B182455CE2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98B5C22-EE44-A0C4-5289-526B98975177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E81D7613-D810-C182-6DD6-7B24F52772E5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42571A2-3C3A-7F18-0842-A348C39F2349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BB2C56B8-98B5-965D-8DC3-D2AD03E1F1D7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8DEA2FA-01EC-4C2A-0F73-0A1BBC29A198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6EE108A-11C2-DDD7-3471-1440C74F1CD9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AC207915-789D-DF0D-E589-16888B0B95E1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4071024-E258-ED88-FF29-7EE46279E12C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D92A9BC-9270-88FE-7F87-92F4E9394EA8}"/>
              </a:ext>
            </a:extLst>
          </p:cNvPr>
          <p:cNvGrpSpPr/>
          <p:nvPr/>
        </p:nvGrpSpPr>
        <p:grpSpPr>
          <a:xfrm>
            <a:off x="2803387" y="2784994"/>
            <a:ext cx="1296000" cy="1296001"/>
            <a:chOff x="2887928" y="3434873"/>
            <a:chExt cx="1296000" cy="1296001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ABC4142F-1976-27C9-D259-2403D947C230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F1BB727-EA65-48E9-A1F7-27B41D38D69B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9F5D5F43-A255-7A4D-62FA-0C812986DE18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FD05E676-5458-AC0A-458B-18443D9EDF40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B3F39CB-E01C-2AD0-E68A-E74B05B1B861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3FC3886-794B-0603-B7C5-0244DBC85724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A288376D-1ACE-47A8-A44E-2D52DC0864DF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82F58F03-0B33-519B-2C8F-9301DE077F90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970D0C6-9B93-75CA-1C1D-93EA2DF15FD2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E7007BC-B592-6337-4AAD-49D37CB9C62E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DB2F4E8-D3D3-2317-4A63-A4EA72A036FB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F6F72338-DFE0-89B3-83C7-983579733932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7374981-9631-F58E-4895-EDB4D86E3E9A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0DD96BD4-04B0-AA85-7412-ECA93F6ACE76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ED9633E-D696-C8F7-7607-53A81EB2E963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FB04A24-8F4D-D27C-2500-677F610A555E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06681ECA-DE62-67F2-9DB0-3F41B8D5E6FB}"/>
              </a:ext>
            </a:extLst>
          </p:cNvPr>
          <p:cNvSpPr txBox="1"/>
          <p:nvPr/>
        </p:nvSpPr>
        <p:spPr>
          <a:xfrm>
            <a:off x="1850495" y="408099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DF1ABBF-C444-5E78-E022-3DD65DA31B00}"/>
              </a:ext>
            </a:extLst>
          </p:cNvPr>
          <p:cNvSpPr txBox="1"/>
          <p:nvPr/>
        </p:nvSpPr>
        <p:spPr>
          <a:xfrm>
            <a:off x="3298877" y="40809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BDF5578-83F4-3577-D0D6-31BAF459CED1}"/>
              </a:ext>
            </a:extLst>
          </p:cNvPr>
          <p:cNvSpPr txBox="1"/>
          <p:nvPr/>
        </p:nvSpPr>
        <p:spPr>
          <a:xfrm>
            <a:off x="3289387" y="246099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2BB89353-62F2-A84C-2077-FAB32218599B}"/>
              </a:ext>
            </a:extLst>
          </p:cNvPr>
          <p:cNvGrpSpPr/>
          <p:nvPr/>
        </p:nvGrpSpPr>
        <p:grpSpPr>
          <a:xfrm>
            <a:off x="5044613" y="2790820"/>
            <a:ext cx="972000" cy="1296000"/>
            <a:chOff x="1658348" y="3248900"/>
            <a:chExt cx="972000" cy="1296000"/>
          </a:xfrm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9024A190-9051-2049-FAD1-ECD02A1AE16B}"/>
                </a:ext>
              </a:extLst>
            </p:cNvPr>
            <p:cNvSpPr/>
            <p:nvPr/>
          </p:nvSpPr>
          <p:spPr>
            <a:xfrm>
              <a:off x="1658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DAFC299C-9DAB-33B0-0FE4-1508ADAF1D7B}"/>
                </a:ext>
              </a:extLst>
            </p:cNvPr>
            <p:cNvSpPr/>
            <p:nvPr/>
          </p:nvSpPr>
          <p:spPr>
            <a:xfrm>
              <a:off x="1982348" y="3248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FEDFBAD0-79DB-263F-C1CB-E39CC2967262}"/>
                </a:ext>
              </a:extLst>
            </p:cNvPr>
            <p:cNvSpPr/>
            <p:nvPr/>
          </p:nvSpPr>
          <p:spPr>
            <a:xfrm>
              <a:off x="2306348" y="3248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03300587-2474-851C-3651-7C9732B339EC}"/>
                </a:ext>
              </a:extLst>
            </p:cNvPr>
            <p:cNvSpPr/>
            <p:nvPr/>
          </p:nvSpPr>
          <p:spPr>
            <a:xfrm>
              <a:off x="1658348" y="3572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00856E95-C018-F1A4-1552-524F0E771A99}"/>
                </a:ext>
              </a:extLst>
            </p:cNvPr>
            <p:cNvSpPr/>
            <p:nvPr/>
          </p:nvSpPr>
          <p:spPr>
            <a:xfrm>
              <a:off x="1982348" y="3572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B005A2D1-B302-8D0D-C943-630ED40C2CAF}"/>
                </a:ext>
              </a:extLst>
            </p:cNvPr>
            <p:cNvSpPr/>
            <p:nvPr/>
          </p:nvSpPr>
          <p:spPr>
            <a:xfrm>
              <a:off x="2306348" y="3572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28A35982-13D1-1E8B-47E8-C74CEBA6462A}"/>
                </a:ext>
              </a:extLst>
            </p:cNvPr>
            <p:cNvSpPr/>
            <p:nvPr/>
          </p:nvSpPr>
          <p:spPr>
            <a:xfrm>
              <a:off x="1658348" y="3896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33638AEC-8F0F-B6B0-2A22-1D375A40E0AE}"/>
                </a:ext>
              </a:extLst>
            </p:cNvPr>
            <p:cNvSpPr/>
            <p:nvPr/>
          </p:nvSpPr>
          <p:spPr>
            <a:xfrm>
              <a:off x="1982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BD749145-1FDB-F633-5C35-CEFD64A01838}"/>
                </a:ext>
              </a:extLst>
            </p:cNvPr>
            <p:cNvSpPr/>
            <p:nvPr/>
          </p:nvSpPr>
          <p:spPr>
            <a:xfrm>
              <a:off x="2306348" y="3896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039D4E66-053B-521C-FEE0-C53DCC69D769}"/>
                </a:ext>
              </a:extLst>
            </p:cNvPr>
            <p:cNvSpPr/>
            <p:nvPr/>
          </p:nvSpPr>
          <p:spPr>
            <a:xfrm>
              <a:off x="1658348" y="4220900"/>
              <a:ext cx="324000" cy="324000"/>
            </a:xfrm>
            <a:prstGeom prst="rect">
              <a:avLst/>
            </a:prstGeom>
            <a:solidFill>
              <a:srgbClr val="7EA6E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98192BEB-12DD-A587-1B34-87B2CE0DF063}"/>
                </a:ext>
              </a:extLst>
            </p:cNvPr>
            <p:cNvSpPr/>
            <p:nvPr/>
          </p:nvSpPr>
          <p:spPr>
            <a:xfrm>
              <a:off x="1982348" y="4220900"/>
              <a:ext cx="324000" cy="324000"/>
            </a:xfrm>
            <a:prstGeom prst="rect">
              <a:avLst/>
            </a:prstGeom>
            <a:solidFill>
              <a:srgbClr val="D2E8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FAB6CD80-A6E3-A9E6-15CC-2D742678B476}"/>
                </a:ext>
              </a:extLst>
            </p:cNvPr>
            <p:cNvSpPr/>
            <p:nvPr/>
          </p:nvSpPr>
          <p:spPr>
            <a:xfrm>
              <a:off x="2306348" y="422090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D4850557-8BB8-5696-671A-B4513EF2AF5D}"/>
              </a:ext>
            </a:extLst>
          </p:cNvPr>
          <p:cNvGrpSpPr/>
          <p:nvPr/>
        </p:nvGrpSpPr>
        <p:grpSpPr>
          <a:xfrm>
            <a:off x="6340613" y="1488994"/>
            <a:ext cx="1296000" cy="972000"/>
            <a:chOff x="2879570" y="2290750"/>
            <a:chExt cx="1296000" cy="972000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57272A63-B800-F1A1-497C-19B78A4FEAEC}"/>
                </a:ext>
              </a:extLst>
            </p:cNvPr>
            <p:cNvSpPr/>
            <p:nvPr/>
          </p:nvSpPr>
          <p:spPr>
            <a:xfrm>
              <a:off x="2879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356C0D04-EAB3-EDEE-664D-4F3090C22A30}"/>
                </a:ext>
              </a:extLst>
            </p:cNvPr>
            <p:cNvSpPr/>
            <p:nvPr/>
          </p:nvSpPr>
          <p:spPr>
            <a:xfrm>
              <a:off x="2879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96F7F939-60C6-C12D-2175-3A4E8C74FF45}"/>
                </a:ext>
              </a:extLst>
            </p:cNvPr>
            <p:cNvSpPr/>
            <p:nvPr/>
          </p:nvSpPr>
          <p:spPr>
            <a:xfrm>
              <a:off x="2879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DA61D6BB-65C5-F8FF-0491-D697571D4DE9}"/>
                </a:ext>
              </a:extLst>
            </p:cNvPr>
            <p:cNvSpPr/>
            <p:nvPr/>
          </p:nvSpPr>
          <p:spPr>
            <a:xfrm>
              <a:off x="3203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7427E1E1-C102-63DF-1D2D-AF77F157F421}"/>
                </a:ext>
              </a:extLst>
            </p:cNvPr>
            <p:cNvSpPr/>
            <p:nvPr/>
          </p:nvSpPr>
          <p:spPr>
            <a:xfrm>
              <a:off x="3203570" y="2614750"/>
              <a:ext cx="324000" cy="324000"/>
            </a:xfrm>
            <a:prstGeom prst="rect">
              <a:avLst/>
            </a:prstGeom>
            <a:solidFill>
              <a:srgbClr val="D0EF9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D0363F5C-26AD-1057-CA74-17C88522052F}"/>
                </a:ext>
              </a:extLst>
            </p:cNvPr>
            <p:cNvSpPr/>
            <p:nvPr/>
          </p:nvSpPr>
          <p:spPr>
            <a:xfrm>
              <a:off x="3203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444D9B38-358B-3FC2-119C-8918391D3023}"/>
                </a:ext>
              </a:extLst>
            </p:cNvPr>
            <p:cNvSpPr/>
            <p:nvPr/>
          </p:nvSpPr>
          <p:spPr>
            <a:xfrm>
              <a:off x="3527570" y="2290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14197C34-C574-BB4D-A0DC-86F7F1A288AA}"/>
                </a:ext>
              </a:extLst>
            </p:cNvPr>
            <p:cNvSpPr/>
            <p:nvPr/>
          </p:nvSpPr>
          <p:spPr>
            <a:xfrm>
              <a:off x="3527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BADE097B-91FD-1BDE-52C1-33887CCC20B0}"/>
                </a:ext>
              </a:extLst>
            </p:cNvPr>
            <p:cNvSpPr/>
            <p:nvPr/>
          </p:nvSpPr>
          <p:spPr>
            <a:xfrm>
              <a:off x="3527570" y="2938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A1CFBF47-0231-DED6-231E-4C6D2512097D}"/>
                </a:ext>
              </a:extLst>
            </p:cNvPr>
            <p:cNvSpPr/>
            <p:nvPr/>
          </p:nvSpPr>
          <p:spPr>
            <a:xfrm>
              <a:off x="3851570" y="2290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BD710B24-C167-4DFA-2F4A-D9F6612F270F}"/>
                </a:ext>
              </a:extLst>
            </p:cNvPr>
            <p:cNvSpPr/>
            <p:nvPr/>
          </p:nvSpPr>
          <p:spPr>
            <a:xfrm>
              <a:off x="3851570" y="2614750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30A0BFE6-9CC8-EE99-53AE-6F6CABC8EF93}"/>
                </a:ext>
              </a:extLst>
            </p:cNvPr>
            <p:cNvSpPr/>
            <p:nvPr/>
          </p:nvSpPr>
          <p:spPr>
            <a:xfrm>
              <a:off x="3851570" y="2938750"/>
              <a:ext cx="324000" cy="324000"/>
            </a:xfrm>
            <a:prstGeom prst="rect">
              <a:avLst/>
            </a:prstGeom>
            <a:solidFill>
              <a:srgbClr val="01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BA76EE9-1411-C325-57AD-FCF8AA6B811B}"/>
              </a:ext>
            </a:extLst>
          </p:cNvPr>
          <p:cNvGrpSpPr/>
          <p:nvPr/>
        </p:nvGrpSpPr>
        <p:grpSpPr>
          <a:xfrm>
            <a:off x="6340613" y="2784994"/>
            <a:ext cx="1296000" cy="1296001"/>
            <a:chOff x="2887928" y="3434873"/>
            <a:chExt cx="1296000" cy="1296001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1FE1CAC7-A298-7FA5-3F4B-F2B73E098733}"/>
                </a:ext>
              </a:extLst>
            </p:cNvPr>
            <p:cNvSpPr/>
            <p:nvPr/>
          </p:nvSpPr>
          <p:spPr>
            <a:xfrm>
              <a:off x="2887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5218D547-96F8-31DE-1975-172EF82E4665}"/>
                </a:ext>
              </a:extLst>
            </p:cNvPr>
            <p:cNvSpPr/>
            <p:nvPr/>
          </p:nvSpPr>
          <p:spPr>
            <a:xfrm>
              <a:off x="3211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183AAA11-8911-EBBF-9236-0B9213AFEA5F}"/>
                </a:ext>
              </a:extLst>
            </p:cNvPr>
            <p:cNvSpPr/>
            <p:nvPr/>
          </p:nvSpPr>
          <p:spPr>
            <a:xfrm>
              <a:off x="3535928" y="3434873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A0C09301-4E43-C230-BC1A-FFD4064CEFB7}"/>
                </a:ext>
              </a:extLst>
            </p:cNvPr>
            <p:cNvSpPr/>
            <p:nvPr/>
          </p:nvSpPr>
          <p:spPr>
            <a:xfrm>
              <a:off x="3859928" y="3434873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C3C26845-C84E-885D-23E0-39E2B21F3F9A}"/>
                </a:ext>
              </a:extLst>
            </p:cNvPr>
            <p:cNvSpPr/>
            <p:nvPr/>
          </p:nvSpPr>
          <p:spPr>
            <a:xfrm>
              <a:off x="2887928" y="3758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BE753AC4-5858-A7A9-728B-F297B0BFAE7F}"/>
                </a:ext>
              </a:extLst>
            </p:cNvPr>
            <p:cNvSpPr/>
            <p:nvPr/>
          </p:nvSpPr>
          <p:spPr>
            <a:xfrm>
              <a:off x="3211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E32889EF-0B77-6F6E-E233-9837BD1644AE}"/>
                </a:ext>
              </a:extLst>
            </p:cNvPr>
            <p:cNvSpPr/>
            <p:nvPr/>
          </p:nvSpPr>
          <p:spPr>
            <a:xfrm>
              <a:off x="3535928" y="3758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13FED776-6E8F-FEE0-006E-5D6AB7A7E10A}"/>
                </a:ext>
              </a:extLst>
            </p:cNvPr>
            <p:cNvSpPr/>
            <p:nvPr/>
          </p:nvSpPr>
          <p:spPr>
            <a:xfrm>
              <a:off x="3859928" y="3758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7AE3F09C-F3F0-FD94-6C7B-96A977D40C1A}"/>
                </a:ext>
              </a:extLst>
            </p:cNvPr>
            <p:cNvSpPr/>
            <p:nvPr/>
          </p:nvSpPr>
          <p:spPr>
            <a:xfrm>
              <a:off x="2887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AE237B7E-2CBA-F93F-D5F8-7D5589C9371F}"/>
                </a:ext>
              </a:extLst>
            </p:cNvPr>
            <p:cNvSpPr/>
            <p:nvPr/>
          </p:nvSpPr>
          <p:spPr>
            <a:xfrm>
              <a:off x="3211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1DA24A44-289F-2D70-AEE8-A2B29467EBAC}"/>
                </a:ext>
              </a:extLst>
            </p:cNvPr>
            <p:cNvSpPr/>
            <p:nvPr/>
          </p:nvSpPr>
          <p:spPr>
            <a:xfrm>
              <a:off x="3535928" y="4082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0FD4C7A8-0AF6-213A-BE96-3211CA0157A0}"/>
                </a:ext>
              </a:extLst>
            </p:cNvPr>
            <p:cNvSpPr/>
            <p:nvPr/>
          </p:nvSpPr>
          <p:spPr>
            <a:xfrm>
              <a:off x="3859928" y="4082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751246AC-CFC6-5BBB-350A-267308D5F903}"/>
                </a:ext>
              </a:extLst>
            </p:cNvPr>
            <p:cNvSpPr/>
            <p:nvPr/>
          </p:nvSpPr>
          <p:spPr>
            <a:xfrm>
              <a:off x="2887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327F77E9-E7C8-4F51-5ADD-9F98213BF0A9}"/>
                </a:ext>
              </a:extLst>
            </p:cNvPr>
            <p:cNvSpPr/>
            <p:nvPr/>
          </p:nvSpPr>
          <p:spPr>
            <a:xfrm>
              <a:off x="3211928" y="4406874"/>
              <a:ext cx="324000" cy="324000"/>
            </a:xfrm>
            <a:prstGeom prst="rect">
              <a:avLst/>
            </a:prstGeom>
            <a:solidFill>
              <a:srgbClr val="FFD3D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 dirty="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21623C95-8DD5-EA56-BA51-21256C67533A}"/>
                </a:ext>
              </a:extLst>
            </p:cNvPr>
            <p:cNvSpPr/>
            <p:nvPr/>
          </p:nvSpPr>
          <p:spPr>
            <a:xfrm>
              <a:off x="3535928" y="4406874"/>
              <a:ext cx="324000" cy="324000"/>
            </a:xfrm>
            <a:prstGeom prst="rect">
              <a:avLst/>
            </a:prstGeom>
            <a:solidFill>
              <a:srgbClr val="CC14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FA81AED8-F027-8FA6-4891-E09428925B6C}"/>
                </a:ext>
              </a:extLst>
            </p:cNvPr>
            <p:cNvSpPr/>
            <p:nvPr/>
          </p:nvSpPr>
          <p:spPr>
            <a:xfrm>
              <a:off x="3859928" y="4406874"/>
              <a:ext cx="32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190" name="TextBox 189">
            <a:extLst>
              <a:ext uri="{FF2B5EF4-FFF2-40B4-BE49-F238E27FC236}">
                <a16:creationId xmlns:a16="http://schemas.microsoft.com/office/drawing/2014/main" id="{8F8670D8-53B4-8AB0-50E4-82E86444E16B}"/>
              </a:ext>
            </a:extLst>
          </p:cNvPr>
          <p:cNvSpPr txBox="1"/>
          <p:nvPr/>
        </p:nvSpPr>
        <p:spPr>
          <a:xfrm>
            <a:off x="5387721" y="408099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</a:t>
            </a:r>
            <a:endParaRPr lang="en-CN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CE47978A-4F68-8A1A-1703-7562F9CC67D8}"/>
              </a:ext>
            </a:extLst>
          </p:cNvPr>
          <p:cNvSpPr txBox="1"/>
          <p:nvPr/>
        </p:nvSpPr>
        <p:spPr>
          <a:xfrm>
            <a:off x="6836103" y="408099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endParaRPr lang="en-CN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D549DA22-17C8-EDE3-2629-1829C81900E7}"/>
              </a:ext>
            </a:extLst>
          </p:cNvPr>
          <p:cNvSpPr txBox="1"/>
          <p:nvPr/>
        </p:nvSpPr>
        <p:spPr>
          <a:xfrm>
            <a:off x="6826613" y="246099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</a:t>
            </a:r>
            <a:endParaRPr lang="en-CN" dirty="0"/>
          </a:p>
        </p:txBody>
      </p:sp>
      <p:pic>
        <p:nvPicPr>
          <p:cNvPr id="750" name="Logo">
            <a:extLst>
              <a:ext uri="{FF2B5EF4-FFF2-40B4-BE49-F238E27FC236}">
                <a16:creationId xmlns:a16="http://schemas.microsoft.com/office/drawing/2014/main" id="{8A068C4E-4ADE-524D-3C7B-B9B767C2CA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69" y="4698475"/>
            <a:ext cx="1567543" cy="303623"/>
          </a:xfrm>
          <a:prstGeom prst="rect">
            <a:avLst/>
          </a:prstGeom>
        </p:spPr>
      </p:pic>
      <p:sp>
        <p:nvSpPr>
          <p:cNvPr id="980" name="acc0">
            <a:extLst>
              <a:ext uri="{FF2B5EF4-FFF2-40B4-BE49-F238E27FC236}">
                <a16:creationId xmlns:a16="http://schemas.microsoft.com/office/drawing/2014/main" id="{A0C050CB-F68B-2A18-907B-3A1DE217C0DC}"/>
              </a:ext>
            </a:extLst>
          </p:cNvPr>
          <p:cNvSpPr/>
          <p:nvPr/>
        </p:nvSpPr>
        <p:spPr>
          <a:xfrm>
            <a:off x="419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1" name="acc1">
            <a:extLst>
              <a:ext uri="{FF2B5EF4-FFF2-40B4-BE49-F238E27FC236}">
                <a16:creationId xmlns:a16="http://schemas.microsoft.com/office/drawing/2014/main" id="{27CAA763-24F7-1732-EA42-E102CABD0FEB}"/>
              </a:ext>
            </a:extLst>
          </p:cNvPr>
          <p:cNvSpPr/>
          <p:nvPr/>
        </p:nvSpPr>
        <p:spPr>
          <a:xfrm>
            <a:off x="963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82" name="acc2">
            <a:extLst>
              <a:ext uri="{FF2B5EF4-FFF2-40B4-BE49-F238E27FC236}">
                <a16:creationId xmlns:a16="http://schemas.microsoft.com/office/drawing/2014/main" id="{5395B326-9015-F346-024E-770887FE741C}"/>
              </a:ext>
            </a:extLst>
          </p:cNvPr>
          <p:cNvSpPr/>
          <p:nvPr/>
        </p:nvSpPr>
        <p:spPr>
          <a:xfrm>
            <a:off x="1507387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B94F08-A88D-46BF-2F02-5F9941121DAB}"/>
              </a:ext>
            </a:extLst>
          </p:cNvPr>
          <p:cNvSpPr txBox="1"/>
          <p:nvPr/>
        </p:nvSpPr>
        <p:spPr>
          <a:xfrm>
            <a:off x="1349526" y="1827311"/>
            <a:ext cx="1275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Lato" panose="020F0502020204030203" pitchFamily="34" charset="77"/>
              </a:rPr>
              <a:t>Static</a:t>
            </a:r>
            <a:endParaRPr lang="en-CN" b="1" dirty="0">
              <a:latin typeface="Lato" panose="020F0502020204030203" pitchFamily="34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A6E80D-645B-B6D8-7338-9D207CCCAABA}"/>
              </a:ext>
            </a:extLst>
          </p:cNvPr>
          <p:cNvSpPr txBox="1"/>
          <p:nvPr/>
        </p:nvSpPr>
        <p:spPr>
          <a:xfrm>
            <a:off x="4902306" y="1827311"/>
            <a:ext cx="1275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Lato" panose="020F0502020204030203" pitchFamily="34" charset="77"/>
              </a:rPr>
              <a:t>Dynamic</a:t>
            </a:r>
            <a:endParaRPr lang="en-CN" b="1" dirty="0">
              <a:latin typeface="Lato" panose="020F0502020204030203" pitchFamily="34" charset="77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A176285-732C-4CBD-1EF1-FF30CD999EEF}"/>
              </a:ext>
            </a:extLst>
          </p:cNvPr>
          <p:cNvCxnSpPr>
            <a:cxnSpLocks/>
          </p:cNvCxnSpPr>
          <p:nvPr/>
        </p:nvCxnSpPr>
        <p:spPr>
          <a:xfrm>
            <a:off x="2965296" y="1651322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6596844-78BB-F56B-17C8-13476748E922}"/>
              </a:ext>
            </a:extLst>
          </p:cNvPr>
          <p:cNvCxnSpPr>
            <a:cxnSpLocks/>
          </p:cNvCxnSpPr>
          <p:nvPr/>
        </p:nvCxnSpPr>
        <p:spPr>
          <a:xfrm>
            <a:off x="2965296" y="1981200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F0A4F2F-35BC-263E-65B9-1C12F4BCA476}"/>
              </a:ext>
            </a:extLst>
          </p:cNvPr>
          <p:cNvCxnSpPr>
            <a:cxnSpLocks/>
          </p:cNvCxnSpPr>
          <p:nvPr/>
        </p:nvCxnSpPr>
        <p:spPr>
          <a:xfrm>
            <a:off x="2965296" y="2309150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ECDBAB4-4939-0EFA-4152-67C53F9C1C95}"/>
              </a:ext>
            </a:extLst>
          </p:cNvPr>
          <p:cNvCxnSpPr>
            <a:cxnSpLocks/>
          </p:cNvCxnSpPr>
          <p:nvPr/>
        </p:nvCxnSpPr>
        <p:spPr>
          <a:xfrm>
            <a:off x="2965296" y="2953474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987F778-5105-CD0E-EEFE-2D18E0C17761}"/>
              </a:ext>
            </a:extLst>
          </p:cNvPr>
          <p:cNvCxnSpPr>
            <a:cxnSpLocks/>
          </p:cNvCxnSpPr>
          <p:nvPr/>
        </p:nvCxnSpPr>
        <p:spPr>
          <a:xfrm>
            <a:off x="2965296" y="3283352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0A4FF92-1AA6-E642-25B9-08BABE098C54}"/>
              </a:ext>
            </a:extLst>
          </p:cNvPr>
          <p:cNvCxnSpPr>
            <a:cxnSpLocks/>
          </p:cNvCxnSpPr>
          <p:nvPr/>
        </p:nvCxnSpPr>
        <p:spPr>
          <a:xfrm>
            <a:off x="2965296" y="3611302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A64ED64-0A7A-52B7-5E87-A32360E0E731}"/>
              </a:ext>
            </a:extLst>
          </p:cNvPr>
          <p:cNvCxnSpPr>
            <a:cxnSpLocks/>
          </p:cNvCxnSpPr>
          <p:nvPr/>
        </p:nvCxnSpPr>
        <p:spPr>
          <a:xfrm>
            <a:off x="2965296" y="3929605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2F1D960-6181-0933-FA9E-6FBD13F03998}"/>
              </a:ext>
            </a:extLst>
          </p:cNvPr>
          <p:cNvCxnSpPr>
            <a:cxnSpLocks/>
          </p:cNvCxnSpPr>
          <p:nvPr/>
        </p:nvCxnSpPr>
        <p:spPr>
          <a:xfrm>
            <a:off x="1653047" y="2953474"/>
            <a:ext cx="66868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F36D90C-C3C6-17DF-696D-EBA8AF3E6BF7}"/>
              </a:ext>
            </a:extLst>
          </p:cNvPr>
          <p:cNvCxnSpPr>
            <a:cxnSpLocks/>
          </p:cNvCxnSpPr>
          <p:nvPr/>
        </p:nvCxnSpPr>
        <p:spPr>
          <a:xfrm>
            <a:off x="1663092" y="3279494"/>
            <a:ext cx="66868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1417420-9916-869F-D394-72AF75EC1C3A}"/>
              </a:ext>
            </a:extLst>
          </p:cNvPr>
          <p:cNvCxnSpPr>
            <a:cxnSpLocks/>
          </p:cNvCxnSpPr>
          <p:nvPr/>
        </p:nvCxnSpPr>
        <p:spPr>
          <a:xfrm>
            <a:off x="1663092" y="3611302"/>
            <a:ext cx="66868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4CC5490-F342-9541-5EB9-E46B1A66C95A}"/>
              </a:ext>
            </a:extLst>
          </p:cNvPr>
          <p:cNvCxnSpPr>
            <a:cxnSpLocks/>
          </p:cNvCxnSpPr>
          <p:nvPr/>
        </p:nvCxnSpPr>
        <p:spPr>
          <a:xfrm>
            <a:off x="1663092" y="3929605"/>
            <a:ext cx="66868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8C48F82-C242-BD21-0F23-A12493D32E30}"/>
              </a:ext>
            </a:extLst>
          </p:cNvPr>
          <p:cNvCxnSpPr>
            <a:cxnSpLocks/>
          </p:cNvCxnSpPr>
          <p:nvPr/>
        </p:nvCxnSpPr>
        <p:spPr>
          <a:xfrm flipH="1">
            <a:off x="1663092" y="2954228"/>
            <a:ext cx="658635" cy="325266"/>
          </a:xfrm>
          <a:prstGeom prst="straightConnector1">
            <a:avLst/>
          </a:prstGeom>
          <a:ln w="19050">
            <a:solidFill>
              <a:schemeClr val="dk1">
                <a:shade val="95000"/>
                <a:satMod val="105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465A477-DFEB-9287-BA8F-FCA8D9379D79}"/>
              </a:ext>
            </a:extLst>
          </p:cNvPr>
          <p:cNvCxnSpPr>
            <a:cxnSpLocks/>
          </p:cNvCxnSpPr>
          <p:nvPr/>
        </p:nvCxnSpPr>
        <p:spPr>
          <a:xfrm flipH="1">
            <a:off x="1663092" y="3278907"/>
            <a:ext cx="658635" cy="325266"/>
          </a:xfrm>
          <a:prstGeom prst="straightConnector1">
            <a:avLst/>
          </a:prstGeom>
          <a:ln w="19050">
            <a:solidFill>
              <a:schemeClr val="dk1">
                <a:shade val="95000"/>
                <a:satMod val="105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76F0899-56B2-0DE4-4820-0000ABD95AAF}"/>
              </a:ext>
            </a:extLst>
          </p:cNvPr>
          <p:cNvCxnSpPr>
            <a:cxnSpLocks/>
          </p:cNvCxnSpPr>
          <p:nvPr/>
        </p:nvCxnSpPr>
        <p:spPr>
          <a:xfrm flipH="1">
            <a:off x="1660582" y="3619404"/>
            <a:ext cx="658635" cy="303658"/>
          </a:xfrm>
          <a:prstGeom prst="straightConnector1">
            <a:avLst/>
          </a:prstGeom>
          <a:ln w="19050">
            <a:solidFill>
              <a:schemeClr val="dk1">
                <a:shade val="95000"/>
                <a:satMod val="105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82731D5-A4B4-B9A2-3B73-48BD2310061A}"/>
              </a:ext>
            </a:extLst>
          </p:cNvPr>
          <p:cNvCxnSpPr>
            <a:cxnSpLocks/>
          </p:cNvCxnSpPr>
          <p:nvPr/>
        </p:nvCxnSpPr>
        <p:spPr>
          <a:xfrm>
            <a:off x="5844538" y="2949616"/>
            <a:ext cx="0" cy="3292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266FFC6-8F5A-5204-5CBB-86D42AE5C1DC}"/>
              </a:ext>
            </a:extLst>
          </p:cNvPr>
          <p:cNvCxnSpPr>
            <a:cxnSpLocks/>
          </p:cNvCxnSpPr>
          <p:nvPr/>
        </p:nvCxnSpPr>
        <p:spPr>
          <a:xfrm>
            <a:off x="5215647" y="3593771"/>
            <a:ext cx="0" cy="3292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9DAF6CF-6E69-59D9-E0B9-EA6B78D9481E}"/>
              </a:ext>
            </a:extLst>
          </p:cNvPr>
          <p:cNvCxnSpPr>
            <a:cxnSpLocks/>
          </p:cNvCxnSpPr>
          <p:nvPr/>
        </p:nvCxnSpPr>
        <p:spPr>
          <a:xfrm>
            <a:off x="6497575" y="1651322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66EF526-93DE-D806-8136-E85396A6448A}"/>
              </a:ext>
            </a:extLst>
          </p:cNvPr>
          <p:cNvCxnSpPr>
            <a:cxnSpLocks/>
          </p:cNvCxnSpPr>
          <p:nvPr/>
        </p:nvCxnSpPr>
        <p:spPr>
          <a:xfrm>
            <a:off x="6497575" y="2301434"/>
            <a:ext cx="99156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6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2AEBD-0266-85BA-0759-FEACEA8E8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FE53C-311F-3B72-D50A-3AC3BB253B8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960" name="acc0"/>
          <p:cNvSpPr/>
          <p:nvPr/>
        </p:nvSpPr>
        <p:spPr>
          <a:xfrm>
            <a:off x="419386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187C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61" name="acc1"/>
          <p:cNvSpPr/>
          <p:nvPr/>
        </p:nvSpPr>
        <p:spPr>
          <a:xfrm>
            <a:off x="963386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2FAFB8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62" name="acc2"/>
          <p:cNvSpPr/>
          <p:nvPr/>
        </p:nvSpPr>
        <p:spPr>
          <a:xfrm>
            <a:off x="1507386" y="979661"/>
            <a:ext cx="480000" cy="28000"/>
          </a:xfrm>
          <a:prstGeom prst="roundRect">
            <a:avLst>
              <a:gd name="adj" fmla="val 50000"/>
            </a:avLst>
          </a:prstGeom>
          <a:solidFill>
            <a:srgbClr val="A0CFD2"/>
          </a:solidFill>
          <a:ln>
            <a:noFill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70" name="ol_badge0"/>
          <p:cNvSpPr/>
          <p:nvPr/>
        </p:nvSpPr>
        <p:spPr>
          <a:xfrm>
            <a:off x="1300000" y="1520000"/>
            <a:ext cx="620000" cy="620000"/>
          </a:xfrm>
          <a:prstGeom prst="ellipse">
            <a:avLst/>
          </a:prstGeom>
          <a:solidFill>
            <a:srgbClr val="0F6FA3"/>
          </a:solidFill>
        </p:spPr>
        <p:txBody>
          <a:bodyPr lIns="0" tIns="0" rIns="0" bIns="0" anchor="ctr"/>
          <a:lstStyle/>
          <a:p>
            <a:pPr algn="ctr"/>
            <a:r>
              <a:rPr lang="en-US" sz="2400" b="1">
                <a:solidFill>
                  <a:srgbClr val="FFFFFF"/>
                </a:solidFill>
                <a:latin typeface="Lato"/>
              </a:rPr>
              <a:t>01</a:t>
            </a:r>
          </a:p>
        </p:txBody>
      </p:sp>
      <p:sp>
        <p:nvSpPr>
          <p:cNvPr id="971" name="ol_txt0"/>
          <p:cNvSpPr/>
          <p:nvPr/>
        </p:nvSpPr>
        <p:spPr>
          <a:xfrm>
            <a:off x="2150000" y="1520000"/>
            <a:ext cx="6400000" cy="620000"/>
          </a:xfrm>
          <a:prstGeom prst="rect">
            <a:avLst/>
          </a:prstGeom>
          <a:noFill/>
        </p:spPr>
        <p:txBody>
          <a:bodyPr lIns="40000" tIns="0" rIns="0" bIns="0" anchor="ctr"/>
          <a:lstStyle/>
          <a:p>
            <a:pPr algn="l"/>
            <a:r>
              <a:rPr lang="en-US" sz="2000" b="1">
                <a:solidFill>
                  <a:srgbClr val="333333"/>
                </a:solidFill>
                <a:latin typeface="Lato"/>
              </a:rPr>
              <a:t>Challenges in static dataflows</a:t>
            </a:r>
          </a:p>
        </p:txBody>
      </p:sp>
      <p:sp>
        <p:nvSpPr>
          <p:cNvPr id="972" name="ol_badge1"/>
          <p:cNvSpPr/>
          <p:nvPr/>
        </p:nvSpPr>
        <p:spPr>
          <a:xfrm>
            <a:off x="1300000" y="2300000"/>
            <a:ext cx="620000" cy="620000"/>
          </a:xfrm>
          <a:prstGeom prst="ellipse">
            <a:avLst/>
          </a:prstGeom>
          <a:solidFill>
            <a:srgbClr val="1C8AB5"/>
          </a:solidFill>
        </p:spPr>
        <p:txBody>
          <a:bodyPr lIns="0" tIns="0" rIns="0" bIns="0" anchor="ctr"/>
          <a:lstStyle/>
          <a:p>
            <a:pPr algn="ctr"/>
            <a:r>
              <a:rPr lang="en-US" sz="2400" b="1">
                <a:solidFill>
                  <a:srgbClr val="FFFFFF"/>
                </a:solidFill>
                <a:latin typeface="Lato"/>
              </a:rPr>
              <a:t>02</a:t>
            </a:r>
          </a:p>
        </p:txBody>
      </p:sp>
      <p:sp>
        <p:nvSpPr>
          <p:cNvPr id="973" name="ol_txt1"/>
          <p:cNvSpPr/>
          <p:nvPr/>
        </p:nvSpPr>
        <p:spPr>
          <a:xfrm>
            <a:off x="2150000" y="2300000"/>
            <a:ext cx="6400000" cy="620000"/>
          </a:xfrm>
          <a:prstGeom prst="rect">
            <a:avLst/>
          </a:prstGeom>
          <a:noFill/>
        </p:spPr>
        <p:txBody>
          <a:bodyPr lIns="40000" tIns="0" rIns="0" bIns="0" anchor="ctr"/>
          <a:lstStyle/>
          <a:p>
            <a:pPr algn="l"/>
            <a:r>
              <a:rPr lang="en-US" sz="2000" b="1">
                <a:solidFill>
                  <a:srgbClr val="333333"/>
                </a:solidFill>
                <a:latin typeface="Lato"/>
              </a:rPr>
              <a:t>Opportunities for dynamic dataflow</a:t>
            </a:r>
          </a:p>
        </p:txBody>
      </p:sp>
      <p:sp>
        <p:nvSpPr>
          <p:cNvPr id="974" name="ol_badge2"/>
          <p:cNvSpPr/>
          <p:nvPr/>
        </p:nvSpPr>
        <p:spPr>
          <a:xfrm>
            <a:off x="1300000" y="3080000"/>
            <a:ext cx="620000" cy="620000"/>
          </a:xfrm>
          <a:prstGeom prst="ellipse">
            <a:avLst/>
          </a:prstGeom>
          <a:solidFill>
            <a:srgbClr val="2FAFB8"/>
          </a:solidFill>
        </p:spPr>
        <p:txBody>
          <a:bodyPr lIns="0" tIns="0" rIns="0" bIns="0" anchor="ctr"/>
          <a:lstStyle/>
          <a:p>
            <a:pPr algn="ctr"/>
            <a:r>
              <a:rPr lang="en-US" sz="2400" b="1">
                <a:solidFill>
                  <a:srgbClr val="FFFFFF"/>
                </a:solidFill>
                <a:latin typeface="Lato"/>
              </a:rPr>
              <a:t>03</a:t>
            </a:r>
          </a:p>
        </p:txBody>
      </p:sp>
      <p:sp>
        <p:nvSpPr>
          <p:cNvPr id="975" name="ol_txt2"/>
          <p:cNvSpPr/>
          <p:nvPr/>
        </p:nvSpPr>
        <p:spPr>
          <a:xfrm>
            <a:off x="2150000" y="3080000"/>
            <a:ext cx="6400000" cy="620000"/>
          </a:xfrm>
          <a:prstGeom prst="rect">
            <a:avLst/>
          </a:prstGeom>
          <a:noFill/>
        </p:spPr>
        <p:txBody>
          <a:bodyPr lIns="40000" tIns="0" rIns="0" bIns="0" anchor="ctr"/>
          <a:lstStyle/>
          <a:p>
            <a:pPr algn="l"/>
            <a:r>
              <a:rPr lang="en-US" sz="2000" b="1">
                <a:solidFill>
                  <a:srgbClr val="333333"/>
                </a:solidFill>
                <a:latin typeface="Lato"/>
              </a:rPr>
              <a:t>SegFold Microarchitecture</a:t>
            </a:r>
          </a:p>
        </p:txBody>
      </p:sp>
      <p:sp>
        <p:nvSpPr>
          <p:cNvPr id="976" name="ol_badge3"/>
          <p:cNvSpPr/>
          <p:nvPr/>
        </p:nvSpPr>
        <p:spPr>
          <a:xfrm>
            <a:off x="1300000" y="3860000"/>
            <a:ext cx="620000" cy="620000"/>
          </a:xfrm>
          <a:prstGeom prst="ellipse">
            <a:avLst/>
          </a:prstGeom>
          <a:solidFill>
            <a:srgbClr val="78C2C5"/>
          </a:solidFill>
        </p:spPr>
        <p:txBody>
          <a:bodyPr lIns="0" tIns="0" rIns="0" bIns="0" anchor="ctr"/>
          <a:lstStyle/>
          <a:p>
            <a:pPr algn="ctr"/>
            <a:r>
              <a:rPr lang="en-US" sz="2400" b="1">
                <a:solidFill>
                  <a:srgbClr val="FFFFFF"/>
                </a:solidFill>
                <a:latin typeface="Lato"/>
              </a:rPr>
              <a:t>04</a:t>
            </a:r>
          </a:p>
        </p:txBody>
      </p:sp>
      <p:sp>
        <p:nvSpPr>
          <p:cNvPr id="977" name="ol_txt3"/>
          <p:cNvSpPr/>
          <p:nvPr/>
        </p:nvSpPr>
        <p:spPr>
          <a:xfrm>
            <a:off x="2150000" y="3860000"/>
            <a:ext cx="6400000" cy="620000"/>
          </a:xfrm>
          <a:prstGeom prst="rect">
            <a:avLst/>
          </a:prstGeom>
          <a:noFill/>
        </p:spPr>
        <p:txBody>
          <a:bodyPr lIns="40000" tIns="0" rIns="0" bIns="0" anchor="ctr"/>
          <a:lstStyle/>
          <a:p>
            <a:pPr algn="l"/>
            <a:r>
              <a:rPr lang="en-US" sz="2000" b="1">
                <a:solidFill>
                  <a:srgbClr val="333333"/>
                </a:solidFill>
                <a:latin typeface="Lato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210250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|6.4|9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0.8|5.2|3.7|11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11.5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|6.4|9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3|2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3|2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3|2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3|22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3|22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5|5.3|4.6|0.7|0|3.8|2.6|7.6|5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1.6|4.7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Lato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Lato"/>
        <a:font script="Hebr" typeface="Lato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Lato"/>
        <a:font script="Uigh" typeface="Microsoft Uighur"/>
        <a:font script="Geor" typeface="Sylfaen"/>
      </a:majorFont>
      <a:minorFont>
        <a:latin typeface="Lato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Lato"/>
        <a:font script="Hebr" typeface="Lato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Lato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ucla samueli01</Template>
  <TotalTime>12402</TotalTime>
  <Words>2371</Words>
  <Application>Microsoft Macintosh PowerPoint</Application>
  <PresentationFormat>On-screen Show (16:9)</PresentationFormat>
  <Paragraphs>1379</Paragraphs>
  <Slides>59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Helvetica</vt:lpstr>
      <vt:lpstr>Lato</vt:lpstr>
      <vt:lpstr>Helvetica Regular</vt:lpstr>
      <vt:lpstr>Simple Light</vt:lpstr>
      <vt:lpstr>SegFold: Accelerating Sparse GEMM with a Fine-Grained Dynamic Dataflow</vt:lpstr>
      <vt:lpstr>A Decade of Sparse Accelerators</vt:lpstr>
      <vt:lpstr>One Dimension Remains Unexplored</vt:lpstr>
      <vt:lpstr>Static Dataflow</vt:lpstr>
      <vt:lpstr>Static Dataflow</vt:lpstr>
      <vt:lpstr>Static vs. Dynamic Dataflow on Spatial Architecture</vt:lpstr>
      <vt:lpstr>Static vs. Dynamic Dataflow on Spatial Architecture</vt:lpstr>
      <vt:lpstr>Static vs. Dynamic Dataflow on Spatial Architecture</vt:lpstr>
      <vt:lpstr>Outline</vt:lpstr>
      <vt:lpstr>Spatial Architecture: Distributed Computation</vt:lpstr>
      <vt:lpstr>Spatial Architecture: Explicit Communication</vt:lpstr>
      <vt:lpstr>Static Execution has Irregularities</vt:lpstr>
      <vt:lpstr>Irregularity 1: Memory Access</vt:lpstr>
      <vt:lpstr>Irregularity 1: Memory Access</vt:lpstr>
      <vt:lpstr>Irregularities are Hard to Fit in Spatial Accelerator</vt:lpstr>
      <vt:lpstr>Irregularity 2: Computation/Communication</vt:lpstr>
      <vt:lpstr>Irregularity 2: Computation/Communication</vt:lpstr>
      <vt:lpstr>Irregularity 2: Computation/Communication</vt:lpstr>
      <vt:lpstr>Irregularities are Hard to Fit in Spatial Accelerator</vt:lpstr>
      <vt:lpstr>PowerPoint Presentation</vt:lpstr>
      <vt:lpstr>Spatial Scheduling</vt:lpstr>
      <vt:lpstr>Spatial Scheduling on A’s Nonzero (bitmask) </vt:lpstr>
      <vt:lpstr>Spatial Scheduling on A’s Nonzero (bitmask) </vt:lpstr>
      <vt:lpstr>Spatial Scheduling on A’s Nonzero (bitmask) </vt:lpstr>
      <vt:lpstr>Spatial Scheduling on A’s Nonzero (bitmask) </vt:lpstr>
      <vt:lpstr>Spatial Scheduling on A’s Nonzero (bitmask) </vt:lpstr>
      <vt:lpstr>Spatial Scheduling on A’s Nonzero (bitmask) </vt:lpstr>
      <vt:lpstr>Spatial Scheduling on A’s Nonzero (bitmask) </vt:lpstr>
      <vt:lpstr>Spatial Scheduling on A’s Nonzero (bitmask) </vt:lpstr>
      <vt:lpstr>Temporal Redistribution: Maintains Sparse C On-the-fly</vt:lpstr>
      <vt:lpstr>Temporal Redistribution: Maintains Sparse C On-the-fly</vt:lpstr>
      <vt:lpstr>Temporal Redistribution: Maintains Sparse C On-the-fly</vt:lpstr>
      <vt:lpstr>Temporal Redistribution: Maintains Sparse C On-the-fly</vt:lpstr>
      <vt:lpstr>Temporal Redistribution: Maintains Sparse C On-the-fly</vt:lpstr>
      <vt:lpstr>Temporal Redistribution: Maintains Sparse C On-the-fly</vt:lpstr>
      <vt:lpstr>PowerPoint Presentation</vt:lpstr>
      <vt:lpstr>SegFold Microarchitecture: Computation</vt:lpstr>
      <vt:lpstr>SegFold Microarchitecture: Computation</vt:lpstr>
      <vt:lpstr>SegFold Microarchitecture: Memory</vt:lpstr>
      <vt:lpstr>SegFold Microarchitecture: Memory</vt:lpstr>
      <vt:lpstr>SegFold Microarchitecture: Memory</vt:lpstr>
      <vt:lpstr>Datapath in SegFold Microarchitecture</vt:lpstr>
      <vt:lpstr>SelectA on Metadata </vt:lpstr>
      <vt:lpstr>Distribute A Element</vt:lpstr>
      <vt:lpstr>Distribute A Element with Broadcasting</vt:lpstr>
      <vt:lpstr>Distribute A Elements with Multi-Broadcasting</vt:lpstr>
      <vt:lpstr>Distribute B Vector</vt:lpstr>
      <vt:lpstr>Distribute B Vector with Shifter</vt:lpstr>
      <vt:lpstr>Distribute B Vector with Vector-Multicast Network</vt:lpstr>
      <vt:lpstr>SegmentBC on PE Row</vt:lpstr>
      <vt:lpstr>SegmentBC on PE Row</vt:lpstr>
      <vt:lpstr>SegmentBC on PE Row</vt:lpstr>
      <vt:lpstr>Folding Mechanism for Better Utilization  </vt:lpstr>
      <vt:lpstr>PowerPoint Presentation</vt:lpstr>
      <vt:lpstr>Methodology</vt:lpstr>
      <vt:lpstr>Overall Performance</vt:lpstr>
      <vt:lpstr>Ablation</vt:lpstr>
      <vt:lpstr>Sensitivity Studies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Wu, Xinrui</cp:lastModifiedBy>
  <cp:revision>112</cp:revision>
  <dcterms:modified xsi:type="dcterms:W3CDTF">2026-07-28T22:06:28Z</dcterms:modified>
</cp:coreProperties>
</file>